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17"/>
  </p:notesMasterIdLst>
  <p:sldIdLst>
    <p:sldId id="262" r:id="rId5"/>
    <p:sldId id="264" r:id="rId6"/>
    <p:sldId id="265" r:id="rId7"/>
    <p:sldId id="266" r:id="rId8"/>
    <p:sldId id="267" r:id="rId9"/>
    <p:sldId id="258" r:id="rId10"/>
    <p:sldId id="259" r:id="rId11"/>
    <p:sldId id="260" r:id="rId12"/>
    <p:sldId id="261" r:id="rId13"/>
    <p:sldId id="268" r:id="rId14"/>
    <p:sldId id="269" r:id="rId15"/>
    <p:sldId id="263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8" autoAdjust="0"/>
    <p:restoredTop sz="93737" autoAdjust="0"/>
  </p:normalViewPr>
  <p:slideViewPr>
    <p:cSldViewPr snapToGrid="0">
      <p:cViewPr varScale="1">
        <p:scale>
          <a:sx n="64" d="100"/>
          <a:sy n="64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62A2BA-0AF1-4D35-8548-3310E73C7BD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C46BF7-B7ED-4D83-B422-54EEF1C7B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20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2:33 – 2:40 RFI Response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46BF7-B7ED-4D83-B422-54EEF1C7B7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62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2:40 – 2:42 Live Poll and 2:42 – 2:55 Interview with Margaret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46BF7-B7ED-4D83-B422-54EEF1C7B7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3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2:33 – 2:40 RFI Response Overview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46BF7-B7ED-4D83-B422-54EEF1C7B7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96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2:33 – 2:40 RFI Response Overview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46BF7-B7ED-4D83-B422-54EEF1C7B7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50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2:40 – 2:42 Live Poll and 2:42 – 2:55 Interview with Margaret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46BF7-B7ED-4D83-B422-54EEF1C7B7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32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2:55 – 3:05 GEAR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46BF7-B7ED-4D83-B422-54EEF1C7B7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1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2:55 – 3:05 GEAR Models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We’ll start with the networked model:</a:t>
            </a:r>
            <a:endParaRPr lang="en-US" sz="1100" dirty="0"/>
          </a:p>
          <a:p>
            <a:pPr lvl="1"/>
            <a:r>
              <a:rPr lang="en-US" dirty="0"/>
              <a:t>Priority-setting: Federal</a:t>
            </a:r>
            <a:endParaRPr lang="en-US" sz="1100" dirty="0"/>
          </a:p>
          <a:p>
            <a:pPr lvl="1"/>
            <a:r>
              <a:rPr lang="en-US" dirty="0"/>
              <a:t>Management: Federal government has its own program management function.  Dispersed network of centers includes a variety of “nodes” that serve as individual PMOs.  These nodes could be based on geography, policy areas, or other factors.</a:t>
            </a:r>
            <a:endParaRPr lang="en-US" sz="1100" dirty="0"/>
          </a:p>
          <a:p>
            <a:pPr lvl="1"/>
            <a:r>
              <a:rPr lang="en-US" dirty="0"/>
              <a:t>Operations: Each node would oversee operations for specific GEAR Center projects that it undertakes, and successful results would be fed back into the federal government for broader application or scaling.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5355A6DB-3AC1-415A-B7D3-A26F565FBF23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37296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2:55 – 3:05 GEAR Models</a:t>
            </a:r>
          </a:p>
          <a:p>
            <a:pPr lvl="0"/>
            <a:r>
              <a:rPr lang="en-US" dirty="0"/>
              <a:t>In the centralized model:</a:t>
            </a:r>
            <a:endParaRPr lang="en-US" sz="1100" dirty="0"/>
          </a:p>
          <a:p>
            <a:pPr lvl="1"/>
            <a:r>
              <a:rPr lang="en-US" dirty="0"/>
              <a:t>Priority-setting: a cross-sector board</a:t>
            </a:r>
            <a:endParaRPr lang="en-US" sz="1100" dirty="0"/>
          </a:p>
          <a:p>
            <a:pPr lvl="1"/>
            <a:r>
              <a:rPr lang="en-US" dirty="0"/>
              <a:t>Management: Single, non-federal PMO</a:t>
            </a:r>
            <a:endParaRPr lang="en-US" sz="1100" dirty="0"/>
          </a:p>
          <a:p>
            <a:pPr lvl="1"/>
            <a:r>
              <a:rPr lang="en-US" dirty="0"/>
              <a:t>Operations: All project partnerships and execution are overseen by the central PMO, which is responsible for feeding innovations back to the board for use across sectors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5355A6DB-3AC1-415A-B7D3-A26F565FBF23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35240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3:05 – 3:15 Through the GEAR Lens (Mary Ellen)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46BF7-B7ED-4D83-B422-54EEF1C7B7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203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3:05 – 3:15 Through the GEAR Lens (Robyn Rees)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46BF7-B7ED-4D83-B422-54EEF1C7B7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1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FF9-FA19-48D0-8C97-246C1DD1553C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55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FD499-39F9-4551-A79B-80A23891F4FB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6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7611-C176-4DC1-A851-0192EB2B9CB9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38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837B-4547-4910-A88E-E02B8915BBBC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11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7EC0-2AA6-433E-A981-9FB88DAAE8D0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07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7068-F0D0-400C-83DF-5DCF40BD6FCB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78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3B6-9DB1-4EDE-B40E-47DD116047B5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46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C45F-9285-4066-97A0-230D19E59F0D}" type="datetime1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21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A6E7-F941-4A0A-ADBA-C55243CFDABE}" type="datetime1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01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567F-960C-4F30-94E8-5A29ACA8BCF8}" type="datetime1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17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BBE3-90A0-4EC8-831E-754039739EF6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0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5F08-E4ED-41AF-AB0D-C7B259B3FAF4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59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C82A-3450-4767-B806-998B86F02C35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43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FC50-B1A4-4430-86BE-856510CAB756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92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B3E4-F515-4BDF-952F-831D227A2133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82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045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275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85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58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082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7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4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AA20-F081-4156-BE96-63D6FD562A32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267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1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430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132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958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651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142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183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142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767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2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182A-5B01-47C4-A123-CC85E7D8445A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487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901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139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903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698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0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B8FF-AE8D-4B5C-8795-3F20EBDCC266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6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1E5B-7802-4E1C-BABC-AC104E020B34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7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ED43-86BB-4881-BC74-2044BF004547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CD20-2828-4624-89C9-2F7168811C29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1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78B5-623E-4B4F-8F6F-157BC047055F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3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8F381-7B3C-4982-9432-0AA161E8C979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B688F-B51E-4044-AA04-69D441414B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3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10A37-BA9B-48C9-B2DE-289F0273A88D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B688F-B51E-4044-AA04-69D44141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B7E2-C015-49B6-A3D4-94414B82019B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CF6E8-09F1-4A0E-853D-A640C970A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8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B1918-D5CD-45B6-90AC-1AB6F9EC36D1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50FF4-F091-4ED2-AB2D-BC3B526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5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formance.gov/GEARcenter" TargetMode="External"/><Relationship Id="rId2" Type="http://schemas.openxmlformats.org/officeDocument/2006/relationships/hyperlink" Target="mailto:performance@omb.eop.gov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5.png"/><Relationship Id="rId11" Type="http://schemas.microsoft.com/office/2007/relationships/hdphoto" Target="../media/hdphoto3.wdp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Relationship Id="rId6" Type="http://schemas.microsoft.com/office/2007/relationships/hdphoto" Target="../media/hdphoto5.wdp"/><Relationship Id="rId5" Type="http://schemas.openxmlformats.org/officeDocument/2006/relationships/image" Target="../media/image10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14.pn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3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2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microsoft.com/office/2007/relationships/hdphoto" Target="../media/hdphoto7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7.png"/><Relationship Id="rId7" Type="http://schemas.microsoft.com/office/2007/relationships/hdphoto" Target="../media/hdphoto8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8.png"/><Relationship Id="rId5" Type="http://schemas.microsoft.com/office/2007/relationships/hdphoto" Target="../media/hdphoto7.wdp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5" Type="http://schemas.microsoft.com/office/2007/relationships/hdphoto" Target="../media/hdphoto7.wdp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6.png"/><Relationship Id="rId4" Type="http://schemas.microsoft.com/office/2007/relationships/hdphoto" Target="../media/hdphoto7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570" y="1443748"/>
            <a:ext cx="6858000" cy="17907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5250" b="1" dirty="0">
                <a:latin typeface="Century Gothic" panose="020B0502020202020204" pitchFamily="34" charset="0"/>
              </a:rPr>
              <a:t>The GEAR Center </a:t>
            </a:r>
            <a:br>
              <a:rPr lang="en-US" sz="5250" b="1" dirty="0">
                <a:latin typeface="Century Gothic" panose="020B0502020202020204" pitchFamily="34" charset="0"/>
              </a:rPr>
            </a:br>
            <a:r>
              <a:rPr lang="en-US" sz="4400" b="1" dirty="0">
                <a:latin typeface="Century Gothic" panose="020B0502020202020204" pitchFamily="34" charset="0"/>
              </a:rPr>
              <a:t>Virtual Stakeholder Forum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620" y="3692591"/>
            <a:ext cx="6519497" cy="56921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Wednesday, December 12</a:t>
            </a:r>
            <a:r>
              <a:rPr lang="en-US" sz="2400" baseline="30000" dirty="0">
                <a:latin typeface="Century Gothic" panose="020B0502020202020204" pitchFamily="34" charset="0"/>
              </a:rPr>
              <a:t>th</a:t>
            </a:r>
            <a:r>
              <a:rPr lang="en-US" sz="2400" dirty="0">
                <a:latin typeface="Century Gothic" panose="020B0502020202020204" pitchFamily="34" charset="0"/>
              </a:rPr>
              <a:t>, 2:30-3:30 EST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942" y="1359524"/>
            <a:ext cx="1273559" cy="12773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1387" y="627816"/>
            <a:ext cx="7352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2000" b="1" i="1" dirty="0">
                <a:solidFill>
                  <a:prstClr val="black"/>
                </a:solidFill>
                <a:latin typeface="Century Gothic" panose="020B0502020202020204" pitchFamily="34" charset="0"/>
              </a:rPr>
              <a:t>Questions?  Email us at Performance@omb.eop.gov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602774"/>
            <a:ext cx="9144000" cy="139797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59497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CF46B91-DAF0-49DF-926E-A7DA9BEEBA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8" b="8190"/>
          <a:stretch/>
        </p:blipFill>
        <p:spPr>
          <a:xfrm>
            <a:off x="3517582" y="228598"/>
            <a:ext cx="5613933" cy="6290613"/>
          </a:xfrm>
        </p:spPr>
      </p:pic>
      <p:pic>
        <p:nvPicPr>
          <p:cNvPr id="3" name="Content Placeholder 10">
            <a:extLst>
              <a:ext uri="{FF2B5EF4-FFF2-40B4-BE49-F238E27FC236}">
                <a16:creationId xmlns:a16="http://schemas.microsoft.com/office/drawing/2014/main" id="{6CF46B91-DAF0-49DF-926E-A7DA9BEEBA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9" t="1301" r="51673" b="84754"/>
          <a:stretch/>
        </p:blipFill>
        <p:spPr>
          <a:xfrm>
            <a:off x="189404" y="1253188"/>
            <a:ext cx="3045807" cy="1480144"/>
          </a:xfrm>
          <a:prstGeom prst="rect">
            <a:avLst/>
          </a:prstGeom>
        </p:spPr>
      </p:pic>
      <p:pic>
        <p:nvPicPr>
          <p:cNvPr id="5" name="Content Placeholder 10">
            <a:extLst>
              <a:ext uri="{FF2B5EF4-FFF2-40B4-BE49-F238E27FC236}">
                <a16:creationId xmlns:a16="http://schemas.microsoft.com/office/drawing/2014/main" id="{6CF46B91-DAF0-49DF-926E-A7DA9BEEBA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26" t="95070" r="6246" b="987"/>
          <a:stretch/>
        </p:blipFill>
        <p:spPr>
          <a:xfrm>
            <a:off x="223914" y="2896147"/>
            <a:ext cx="3236111" cy="53285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5175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595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570" y="1443748"/>
            <a:ext cx="6858000" cy="17907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5250" b="1" dirty="0">
                <a:latin typeface="Century Gothic" panose="020B0502020202020204" pitchFamily="34" charset="0"/>
              </a:rPr>
              <a:t>The GEAR Center </a:t>
            </a:r>
            <a:br>
              <a:rPr lang="en-US" sz="5250" b="1" dirty="0">
                <a:latin typeface="Century Gothic" panose="020B0502020202020204" pitchFamily="34" charset="0"/>
              </a:rPr>
            </a:br>
            <a:r>
              <a:rPr lang="en-US" sz="4400" b="1" dirty="0">
                <a:latin typeface="Century Gothic" panose="020B0502020202020204" pitchFamily="34" charset="0"/>
              </a:rPr>
              <a:t>Virtual Stakeholder Forum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620" y="3692591"/>
            <a:ext cx="6519497" cy="56921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Wednesday, December 12</a:t>
            </a:r>
            <a:r>
              <a:rPr lang="en-US" sz="2400" baseline="30000" dirty="0">
                <a:latin typeface="Century Gothic" panose="020B0502020202020204" pitchFamily="34" charset="0"/>
              </a:rPr>
              <a:t>th</a:t>
            </a:r>
            <a:r>
              <a:rPr lang="en-US" sz="2400" dirty="0">
                <a:latin typeface="Century Gothic" panose="020B0502020202020204" pitchFamily="34" charset="0"/>
              </a:rPr>
              <a:t>, 2:30-3:30 EST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942" y="1359524"/>
            <a:ext cx="1273559" cy="12773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1387" y="627816"/>
            <a:ext cx="7352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Questions?  Email us at Performance@omb.eop.gov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602774"/>
            <a:ext cx="9144000" cy="139797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6533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01639" cy="1325563"/>
          </a:xfrm>
        </p:spPr>
        <p:txBody>
          <a:bodyPr/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Thank you for joining!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329" y="2394913"/>
            <a:ext cx="7348287" cy="3405005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We anticipate making RFI responses publicly available. Need to alert us to proprietary information in your response?  Email </a:t>
            </a:r>
            <a:r>
              <a:rPr lang="en-US" sz="2000" u="sng" dirty="0">
                <a:solidFill>
                  <a:srgbClr val="0563C1"/>
                </a:solidFill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performance@omb.eop.gov</a:t>
            </a: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Stay tuned for more about next steps at </a:t>
            </a: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www.performance.gov/GEARcenter</a:t>
            </a: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 and by following @</a:t>
            </a:r>
            <a:r>
              <a:rPr lang="en-US" sz="2000" dirty="0" err="1">
                <a:latin typeface="Arial" panose="020B0604020202020204" pitchFamily="34" charset="0"/>
                <a:ea typeface="Arial" panose="020B0604020202020204" pitchFamily="34" charset="0"/>
              </a:rPr>
              <a:t>performancegov</a:t>
            </a: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706" y="365126"/>
            <a:ext cx="1716644" cy="169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5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5197881"/>
            <a:ext cx="9144000" cy="10068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01937" y="5110715"/>
            <a:ext cx="1340126" cy="117136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47911" y="2966517"/>
            <a:ext cx="1153577" cy="11193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096424" y="1436274"/>
            <a:ext cx="951152" cy="911739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0" y="369970"/>
            <a:ext cx="9144000" cy="430214"/>
            <a:chOff x="0" y="857251"/>
            <a:chExt cx="9144000" cy="430214"/>
          </a:xfrm>
        </p:grpSpPr>
        <p:sp>
          <p:nvSpPr>
            <p:cNvPr id="32" name="Rectangle 31"/>
            <p:cNvSpPr/>
            <p:nvPr/>
          </p:nvSpPr>
          <p:spPr>
            <a:xfrm>
              <a:off x="0" y="857251"/>
              <a:ext cx="9144000" cy="43021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418D21-DADC-4328-8CC6-E8D3C5AADF49}"/>
                </a:ext>
              </a:extLst>
            </p:cNvPr>
            <p:cNvSpPr txBox="1"/>
            <p:nvPr/>
          </p:nvSpPr>
          <p:spPr>
            <a:xfrm>
              <a:off x="0" y="910917"/>
              <a:ext cx="914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225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FROM RFI TO ACTION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63418D21-DADC-4328-8CC6-E8D3C5AADF49}"/>
              </a:ext>
            </a:extLst>
          </p:cNvPr>
          <p:cNvSpPr txBox="1"/>
          <p:nvPr/>
        </p:nvSpPr>
        <p:spPr>
          <a:xfrm>
            <a:off x="0" y="934705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REQUEST FOR INFORMATION: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Establishing a Government Effectiveness Advanced Research (GEAR) Center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495901" y="2337331"/>
            <a:ext cx="152199" cy="215517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08" y="2831805"/>
            <a:ext cx="1293592" cy="1334248"/>
          </a:xfrm>
          <a:prstGeom prst="rect">
            <a:avLst/>
          </a:prstGeom>
        </p:spPr>
      </p:pic>
      <p:pic>
        <p:nvPicPr>
          <p:cNvPr id="11" name="Graphic 121" descr="Building">
            <a:extLst>
              <a:ext uri="{FF2B5EF4-FFF2-40B4-BE49-F238E27FC236}">
                <a16:creationId xmlns:a16="http://schemas.microsoft.com/office/drawing/2014/main" id="{B1CB2E41-3503-4C07-A04A-E4A0A389914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741" y="3110425"/>
            <a:ext cx="1090683" cy="93033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261951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 total of 42 responses came in from across sectors…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45644" y="3956537"/>
            <a:ext cx="105670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Academia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(8)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29356" y="3995009"/>
            <a:ext cx="79861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Industry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(25)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552975" y="3110426"/>
            <a:ext cx="1219425" cy="955508"/>
            <a:chOff x="10348585" y="887039"/>
            <a:chExt cx="1422787" cy="1422787"/>
          </a:xfrm>
        </p:grpSpPr>
        <p:pic>
          <p:nvPicPr>
            <p:cNvPr id="18" name="Graphic 121" descr="Building">
              <a:extLst>
                <a:ext uri="{FF2B5EF4-FFF2-40B4-BE49-F238E27FC236}">
                  <a16:creationId xmlns:a16="http://schemas.microsoft.com/office/drawing/2014/main" id="{B1CB2E41-3503-4C07-A04A-E4A0A3899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585" y="887039"/>
              <a:ext cx="1422787" cy="1422787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705DC31E-505E-45EA-92CE-AB8E2E769A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sharpenSoften amount="-100000"/>
                      </a14:imgEffect>
                      <a14:imgEffect>
                        <a14:saturation sat="0"/>
                      </a14:imgEffect>
                      <a14:imgEffect>
                        <a14:brightnessContrast bright="17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053398" y="922023"/>
              <a:ext cx="438150" cy="131445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1" name="Rectangle 20"/>
          <p:cNvSpPr/>
          <p:nvPr/>
        </p:nvSpPr>
        <p:spPr>
          <a:xfrm>
            <a:off x="4056622" y="3994269"/>
            <a:ext cx="24256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Good Government Groups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(5)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839415" y="4002887"/>
            <a:ext cx="56457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Joint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(4)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418D21-DADC-4328-8CC6-E8D3C5AADF49}"/>
              </a:ext>
            </a:extLst>
          </p:cNvPr>
          <p:cNvSpPr txBox="1"/>
          <p:nvPr/>
        </p:nvSpPr>
        <p:spPr>
          <a:xfrm>
            <a:off x="26035" y="5265254"/>
            <a:ext cx="39019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OMB Office of Personnel &amp; Performance Management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418D21-DADC-4328-8CC6-E8D3C5AADF49}"/>
              </a:ext>
            </a:extLst>
          </p:cNvPr>
          <p:cNvSpPr txBox="1"/>
          <p:nvPr/>
        </p:nvSpPr>
        <p:spPr>
          <a:xfrm>
            <a:off x="0" y="5798508"/>
            <a:ext cx="39019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OMB Office of Federal Procurement Policy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4569682"/>
            <a:ext cx="9144000" cy="380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459239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WHO REVIEWED THE RFI RESPONSES?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418D21-DADC-4328-8CC6-E8D3C5AADF49}"/>
              </a:ext>
            </a:extLst>
          </p:cNvPr>
          <p:cNvSpPr txBox="1"/>
          <p:nvPr/>
        </p:nvSpPr>
        <p:spPr>
          <a:xfrm>
            <a:off x="5242062" y="5306065"/>
            <a:ext cx="39019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DOD MD5 National Security Technology Accelerator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418D21-DADC-4328-8CC6-E8D3C5AADF49}"/>
              </a:ext>
            </a:extLst>
          </p:cNvPr>
          <p:cNvSpPr txBox="1"/>
          <p:nvPr/>
        </p:nvSpPr>
        <p:spPr>
          <a:xfrm>
            <a:off x="5242063" y="5798508"/>
            <a:ext cx="39019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National Science Foundation</a:t>
            </a:r>
          </a:p>
        </p:txBody>
      </p:sp>
    </p:spTree>
    <p:extLst>
      <p:ext uri="{BB962C8B-B14F-4D97-AF65-F5344CB8AC3E}">
        <p14:creationId xmlns:p14="http://schemas.microsoft.com/office/powerpoint/2010/main" val="111402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2535" y="2692579"/>
            <a:ext cx="3204310" cy="199819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458238" y="1846654"/>
            <a:ext cx="786452" cy="7631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7761" y="1874238"/>
            <a:ext cx="738224" cy="761426"/>
          </a:xfrm>
          <a:prstGeom prst="rect">
            <a:avLst/>
          </a:prstGeom>
        </p:spPr>
      </p:pic>
      <p:pic>
        <p:nvPicPr>
          <p:cNvPr id="40" name="Graphic 121" descr="Building">
            <a:extLst>
              <a:ext uri="{FF2B5EF4-FFF2-40B4-BE49-F238E27FC236}">
                <a16:creationId xmlns:a16="http://schemas.microsoft.com/office/drawing/2014/main" id="{B1CB2E41-3503-4C07-A04A-E4A0A38991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31133" y="1926160"/>
            <a:ext cx="633248" cy="63324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700886" y="1845858"/>
            <a:ext cx="786452" cy="763133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0" y="424109"/>
            <a:ext cx="9144000" cy="430214"/>
            <a:chOff x="0" y="857251"/>
            <a:chExt cx="9144000" cy="430214"/>
          </a:xfrm>
        </p:grpSpPr>
        <p:sp>
          <p:nvSpPr>
            <p:cNvPr id="32" name="Rectangle 31"/>
            <p:cNvSpPr/>
            <p:nvPr/>
          </p:nvSpPr>
          <p:spPr>
            <a:xfrm>
              <a:off x="0" y="857251"/>
              <a:ext cx="9144000" cy="43021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418D21-DADC-4328-8CC6-E8D3C5AADF49}"/>
                </a:ext>
              </a:extLst>
            </p:cNvPr>
            <p:cNvSpPr txBox="1"/>
            <p:nvPr/>
          </p:nvSpPr>
          <p:spPr>
            <a:xfrm>
              <a:off x="0" y="904901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225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FROM RFI TO ACTION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63418D21-DADC-4328-8CC6-E8D3C5AADF49}"/>
              </a:ext>
            </a:extLst>
          </p:cNvPr>
          <p:cNvSpPr txBox="1"/>
          <p:nvPr/>
        </p:nvSpPr>
        <p:spPr>
          <a:xfrm>
            <a:off x="0" y="116892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Major take-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aways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from RFI responses…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30409" y="1884327"/>
            <a:ext cx="738224" cy="761426"/>
          </a:xfrm>
          <a:prstGeom prst="rect">
            <a:avLst/>
          </a:prstGeom>
        </p:spPr>
      </p:pic>
      <p:pic>
        <p:nvPicPr>
          <p:cNvPr id="11" name="Graphic 121" descr="Building">
            <a:extLst>
              <a:ext uri="{FF2B5EF4-FFF2-40B4-BE49-F238E27FC236}">
                <a16:creationId xmlns:a16="http://schemas.microsoft.com/office/drawing/2014/main" id="{B1CB2E41-3503-4C07-A04A-E4A0A38991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73781" y="1936249"/>
            <a:ext cx="633248" cy="63324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639740" y="199564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Bringing together expertise from across sectors can be a powerful catalyst for learning and solutions.</a:t>
            </a:r>
          </a:p>
        </p:txBody>
      </p:sp>
      <p:sp>
        <p:nvSpPr>
          <p:cNvPr id="3" name="Rectangle 2"/>
          <p:cNvSpPr/>
          <p:nvPr/>
        </p:nvSpPr>
        <p:spPr>
          <a:xfrm>
            <a:off x="3639738" y="3064984"/>
            <a:ext cx="5161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GEAR can learn from existing models that serve similar purposes, 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particularly models that support state and local governments.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39739" y="3711514"/>
            <a:ext cx="48004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Stakeholders have ideas and desire to connect ongoing efforts to a GEAR capability.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39738" y="4625438"/>
            <a:ext cx="4890571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Stakeholders endorse workforce reskilling and data commercialization as priorities—and recommend priorities like: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Digital government services,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Procurement reform,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Behavioral insights and evidence-based policy,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Artificial intelligence,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Cyber security,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Intergovernmental collaboration.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9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4805" y="4748365"/>
            <a:ext cx="1438106" cy="128756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0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42515" y="4853868"/>
            <a:ext cx="1116743" cy="10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096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0800000">
            <a:off x="5050482" y="4226109"/>
            <a:ext cx="860726" cy="722192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0" y="423505"/>
            <a:ext cx="9144000" cy="430214"/>
            <a:chOff x="0" y="857251"/>
            <a:chExt cx="9144000" cy="430214"/>
          </a:xfrm>
        </p:grpSpPr>
        <p:sp>
          <p:nvSpPr>
            <p:cNvPr id="32" name="Rectangle 31"/>
            <p:cNvSpPr/>
            <p:nvPr/>
          </p:nvSpPr>
          <p:spPr>
            <a:xfrm>
              <a:off x="0" y="857251"/>
              <a:ext cx="9144000" cy="43021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418D21-DADC-4328-8CC6-E8D3C5AADF49}"/>
                </a:ext>
              </a:extLst>
            </p:cNvPr>
            <p:cNvSpPr txBox="1"/>
            <p:nvPr/>
          </p:nvSpPr>
          <p:spPr>
            <a:xfrm>
              <a:off x="0" y="910917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225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FROM RFI TO ACTION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63418D21-DADC-4328-8CC6-E8D3C5AADF49}"/>
              </a:ext>
            </a:extLst>
          </p:cNvPr>
          <p:cNvSpPr txBox="1"/>
          <p:nvPr/>
        </p:nvSpPr>
        <p:spPr>
          <a:xfrm>
            <a:off x="0" y="12206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Stakeholders see many potential roles for the GEAR Center…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08616" y="2126852"/>
            <a:ext cx="8228718" cy="1300086"/>
            <a:chOff x="234909" y="1605361"/>
            <a:chExt cx="10824760" cy="1621208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365000" y="2476415"/>
              <a:ext cx="837864" cy="750154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5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995716" y="2482044"/>
              <a:ext cx="672821" cy="648607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DAB08C7-CC2C-4202-AE0A-94FF76DF9E9A}"/>
                </a:ext>
              </a:extLst>
            </p:cNvPr>
            <p:cNvSpPr txBox="1"/>
            <p:nvPr/>
          </p:nvSpPr>
          <p:spPr>
            <a:xfrm>
              <a:off x="234909" y="1607707"/>
              <a:ext cx="1809297" cy="923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Directly Conduct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Projects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(27)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C79B40B-4A46-4150-8A7F-996F3DA22428}"/>
                </a:ext>
              </a:extLst>
            </p:cNvPr>
            <p:cNvSpPr txBox="1"/>
            <p:nvPr/>
          </p:nvSpPr>
          <p:spPr>
            <a:xfrm>
              <a:off x="2097512" y="1622205"/>
              <a:ext cx="2054153" cy="8635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Project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Management Office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(25)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AA1D4F4-A0FD-48C8-9F69-BF4B45A6FAB2}"/>
                </a:ext>
              </a:extLst>
            </p:cNvPr>
            <p:cNvSpPr txBox="1"/>
            <p:nvPr/>
          </p:nvSpPr>
          <p:spPr>
            <a:xfrm>
              <a:off x="6140503" y="1605361"/>
              <a:ext cx="1167841" cy="923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Facilitator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(16)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E34D2B2-B416-4C1F-8541-4978BECDA903}"/>
                </a:ext>
              </a:extLst>
            </p:cNvPr>
            <p:cNvSpPr txBox="1"/>
            <p:nvPr/>
          </p:nvSpPr>
          <p:spPr>
            <a:xfrm>
              <a:off x="4499896" y="1608023"/>
              <a:ext cx="1143904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Scale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Successes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(17)</a:t>
              </a:r>
            </a:p>
          </p:txBody>
        </p:sp>
        <p:pic>
          <p:nvPicPr>
            <p:cNvPr id="27" name="Graphic 197" descr="Checklist">
              <a:extLst>
                <a:ext uri="{FF2B5EF4-FFF2-40B4-BE49-F238E27FC236}">
                  <a16:creationId xmlns:a16="http://schemas.microsoft.com/office/drawing/2014/main" id="{DC936B1C-8912-44DC-8F2D-AD026612800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43269" y="2507893"/>
              <a:ext cx="665019" cy="665018"/>
            </a:xfrm>
            <a:prstGeom prst="rect">
              <a:avLst/>
            </a:prstGeom>
          </p:spPr>
        </p:pic>
        <p:pic>
          <p:nvPicPr>
            <p:cNvPr id="29" name="Graphic 204" descr="Scale">
              <a:extLst>
                <a:ext uri="{FF2B5EF4-FFF2-40B4-BE49-F238E27FC236}">
                  <a16:creationId xmlns:a16="http://schemas.microsoft.com/office/drawing/2014/main" id="{CED328CB-0C72-49E0-8B89-8C53B1CC5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66912" y="2444649"/>
              <a:ext cx="648607" cy="648607"/>
            </a:xfrm>
            <a:prstGeom prst="rect">
              <a:avLst/>
            </a:prstGeom>
          </p:spPr>
        </p:pic>
        <p:pic>
          <p:nvPicPr>
            <p:cNvPr id="31" name="Graphic 207" descr="Bullseye">
              <a:extLst>
                <a:ext uri="{FF2B5EF4-FFF2-40B4-BE49-F238E27FC236}">
                  <a16:creationId xmlns:a16="http://schemas.microsoft.com/office/drawing/2014/main" id="{DD92D56C-E56B-4238-B726-FF59D4250E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757646" y="2572485"/>
              <a:ext cx="643968" cy="643967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98204D1-AD3A-44D4-9DDF-AF3EB6DB3D8B}"/>
                </a:ext>
              </a:extLst>
            </p:cNvPr>
            <p:cNvSpPr txBox="1"/>
            <p:nvPr/>
          </p:nvSpPr>
          <p:spPr>
            <a:xfrm>
              <a:off x="7623024" y="1698167"/>
              <a:ext cx="1894879" cy="923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Act as a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Procurement Lab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(8)</a:t>
              </a:r>
            </a:p>
          </p:txBody>
        </p:sp>
        <p:pic>
          <p:nvPicPr>
            <p:cNvPr id="35" name="Graphic 243" descr="Network">
              <a:extLst>
                <a:ext uri="{FF2B5EF4-FFF2-40B4-BE49-F238E27FC236}">
                  <a16:creationId xmlns:a16="http://schemas.microsoft.com/office/drawing/2014/main" id="{59A2D115-5A89-4DAD-BC74-06C0623462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8276612" y="2568677"/>
              <a:ext cx="559963" cy="559962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DAB08C7-CC2C-4202-AE0A-94FF76DF9E9A}"/>
                </a:ext>
              </a:extLst>
            </p:cNvPr>
            <p:cNvSpPr txBox="1"/>
            <p:nvPr/>
          </p:nvSpPr>
          <p:spPr>
            <a:xfrm>
              <a:off x="9686497" y="1625404"/>
              <a:ext cx="1373172" cy="923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Other Policy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Expertise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(6)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63418D21-DADC-4328-8CC6-E8D3C5AADF49}"/>
              </a:ext>
            </a:extLst>
          </p:cNvPr>
          <p:cNvSpPr txBox="1"/>
          <p:nvPr/>
        </p:nvSpPr>
        <p:spPr>
          <a:xfrm>
            <a:off x="0" y="382338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And a cluster of possible models to operationalize the GEAR Center…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39942" y="4922040"/>
            <a:ext cx="7346571" cy="1169551"/>
            <a:chOff x="1057559" y="5490151"/>
            <a:chExt cx="9795427" cy="1559402"/>
          </a:xfrm>
        </p:grpSpPr>
        <p:sp>
          <p:nvSpPr>
            <p:cNvPr id="8" name="Rectangle 7"/>
            <p:cNvSpPr/>
            <p:nvPr/>
          </p:nvSpPr>
          <p:spPr>
            <a:xfrm>
              <a:off x="1057559" y="5490151"/>
              <a:ext cx="2524668" cy="15594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Clearinghouse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: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Central capability matches government needs to project ideas.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(7)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750176" y="5490151"/>
              <a:ext cx="2255637" cy="15594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Full Service: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In-house capability to conduct projects and research.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(16)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328128" y="5490151"/>
              <a:ext cx="2101270" cy="15594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Network: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Multiple “hubs” manage projects and research.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(22)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751716" y="5490151"/>
              <a:ext cx="2101270" cy="15594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Other: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Alternate ideas for managing projects and research.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(3)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357945" y="4331549"/>
            <a:ext cx="610421" cy="56866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42630" y="4208989"/>
            <a:ext cx="832691" cy="804842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03587" y="4331549"/>
            <a:ext cx="589895" cy="568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8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570" y="1443748"/>
            <a:ext cx="6858000" cy="17907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5250" b="1" dirty="0">
                <a:latin typeface="Century Gothic" panose="020B0502020202020204" pitchFamily="34" charset="0"/>
              </a:rPr>
              <a:t>The GEAR Center </a:t>
            </a:r>
            <a:br>
              <a:rPr lang="en-US" sz="5250" b="1" dirty="0">
                <a:latin typeface="Century Gothic" panose="020B0502020202020204" pitchFamily="34" charset="0"/>
              </a:rPr>
            </a:br>
            <a:r>
              <a:rPr lang="en-US" sz="4400" b="1" dirty="0">
                <a:latin typeface="Century Gothic" panose="020B0502020202020204" pitchFamily="34" charset="0"/>
              </a:rPr>
              <a:t>Virtual Stakeholder Forum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620" y="3692591"/>
            <a:ext cx="6519497" cy="56921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Wednesday, December 12</a:t>
            </a:r>
            <a:r>
              <a:rPr lang="en-US" sz="2400" baseline="30000" dirty="0">
                <a:latin typeface="Century Gothic" panose="020B0502020202020204" pitchFamily="34" charset="0"/>
              </a:rPr>
              <a:t>th</a:t>
            </a:r>
            <a:r>
              <a:rPr lang="en-US" sz="2400" dirty="0">
                <a:latin typeface="Century Gothic" panose="020B0502020202020204" pitchFamily="34" charset="0"/>
              </a:rPr>
              <a:t>, 2:30-3:30 EST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942" y="1359524"/>
            <a:ext cx="1273559" cy="12773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1387" y="627816"/>
            <a:ext cx="7352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Questions?  Email us at Performance@omb.eop.gov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602774"/>
            <a:ext cx="9144000" cy="139797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284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F006D6BC-CA8A-42D0-A08F-32756C6324A5}"/>
              </a:ext>
            </a:extLst>
          </p:cNvPr>
          <p:cNvSpPr/>
          <p:nvPr/>
        </p:nvSpPr>
        <p:spPr>
          <a:xfrm>
            <a:off x="651149" y="1219021"/>
            <a:ext cx="3987164" cy="52517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D9717BD-3972-42EC-9019-C23638ECF28E}"/>
              </a:ext>
            </a:extLst>
          </p:cNvPr>
          <p:cNvSpPr/>
          <p:nvPr/>
        </p:nvSpPr>
        <p:spPr>
          <a:xfrm>
            <a:off x="4653563" y="1219021"/>
            <a:ext cx="4139820" cy="52517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64677" y="255797"/>
            <a:ext cx="8178281" cy="394660"/>
            <a:chOff x="721023" y="1063446"/>
            <a:chExt cx="8006487" cy="394660"/>
          </a:xfrm>
        </p:grpSpPr>
        <p:sp>
          <p:nvSpPr>
            <p:cNvPr id="38" name="TextBox 37"/>
            <p:cNvSpPr txBox="1"/>
            <p:nvPr/>
          </p:nvSpPr>
          <p:spPr>
            <a:xfrm>
              <a:off x="737356" y="1063446"/>
              <a:ext cx="7990154" cy="3661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>
                <a:lnSpc>
                  <a:spcPct val="90000"/>
                </a:lnSpc>
                <a:spcBef>
                  <a:spcPct val="0"/>
                </a:spcBef>
                <a:buNone/>
                <a:defRPr sz="1500">
                  <a:solidFill>
                    <a:schemeClr val="bg1"/>
                  </a:solidFill>
                  <a:latin typeface="Rockwell" panose="02060603020205020403" pitchFamily="18" charset="0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j-ea"/>
                <a:cs typeface="+mj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j-ea"/>
                <a:cs typeface="+mj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j-ea"/>
                <a:cs typeface="+mj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21023" y="1088774"/>
              <a:ext cx="800648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GEAR Center Models </a:t>
              </a:r>
              <a:r>
                <a:rPr kumimoji="0" lang="en-US" b="1" i="0" u="none" strike="noStrike" kern="1200" cap="none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 – </a:t>
              </a:r>
              <a:r>
                <a:rPr lang="en-US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 </a:t>
              </a:r>
              <a:r>
                <a:rPr kumimoji="0" lang="en-US" b="1" i="0" u="none" strike="noStrike" kern="1200" cap="none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Synthesis of RFI Responses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 rot="16200000">
            <a:off x="-44487" y="1673569"/>
            <a:ext cx="1126937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PRIORITIES SETTING</a:t>
            </a:r>
          </a:p>
        </p:txBody>
      </p:sp>
      <p:sp>
        <p:nvSpPr>
          <p:cNvPr id="45" name="TextBox 44"/>
          <p:cNvSpPr txBox="1"/>
          <p:nvPr/>
        </p:nvSpPr>
        <p:spPr>
          <a:xfrm rot="16200000">
            <a:off x="-271085" y="3462568"/>
            <a:ext cx="1600202" cy="50783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OPERATIONAL MODEL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>
            <a:off x="770350" y="4647766"/>
            <a:ext cx="7872608" cy="0"/>
          </a:xfrm>
          <a:prstGeom prst="line">
            <a:avLst/>
          </a:prstGeom>
          <a:ln w="31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16200000">
            <a:off x="-69024" y="5238424"/>
            <a:ext cx="1244628" cy="5078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PROJECTS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3FC8DA0-01A0-4792-A264-2C2855F35093}"/>
              </a:ext>
            </a:extLst>
          </p:cNvPr>
          <p:cNvCxnSpPr/>
          <p:nvPr/>
        </p:nvCxnSpPr>
        <p:spPr>
          <a:xfrm flipH="1">
            <a:off x="770350" y="2782091"/>
            <a:ext cx="7872608" cy="0"/>
          </a:xfrm>
          <a:prstGeom prst="line">
            <a:avLst/>
          </a:prstGeom>
          <a:ln w="31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C4CF039-2F1C-4C03-AB86-6733D172D505}"/>
              </a:ext>
            </a:extLst>
          </p:cNvPr>
          <p:cNvSpPr txBox="1"/>
          <p:nvPr/>
        </p:nvSpPr>
        <p:spPr>
          <a:xfrm>
            <a:off x="1557553" y="1534795"/>
            <a:ext cx="2517861" cy="530915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Federal Board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196B55D-7CE2-4821-B1C7-3E6686AA9C1B}"/>
              </a:ext>
            </a:extLst>
          </p:cNvPr>
          <p:cNvSpPr/>
          <p:nvPr/>
        </p:nvSpPr>
        <p:spPr>
          <a:xfrm>
            <a:off x="795980" y="809709"/>
            <a:ext cx="390792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dirty="0">
                <a:solidFill>
                  <a:srgbClr val="44546A"/>
                </a:solidFill>
                <a:latin typeface="Century Gothic" panose="020B0502020202020204" pitchFamily="34" charset="0"/>
              </a:rPr>
              <a:t>Networked 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GEAR Center Model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7BFD014-F072-4E69-9ADE-5724A88AD229}"/>
              </a:ext>
            </a:extLst>
          </p:cNvPr>
          <p:cNvSpPr txBox="1"/>
          <p:nvPr/>
        </p:nvSpPr>
        <p:spPr>
          <a:xfrm>
            <a:off x="905794" y="2804047"/>
            <a:ext cx="36589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783">
              <a:defRPr/>
            </a:pPr>
            <a:r>
              <a:rPr lang="en-US" sz="1300" b="1" dirty="0">
                <a:solidFill>
                  <a:prstClr val="black"/>
                </a:solidFill>
                <a:latin typeface="Century Gothic" panose="020B0502020202020204" pitchFamily="34" charset="0"/>
              </a:rPr>
              <a:t>Network of Independently Managed Centers Responds to Federal Priorities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BA401E24-3A29-42E3-BFBB-A55A0CE4E8EA}"/>
              </a:ext>
            </a:extLst>
          </p:cNvPr>
          <p:cNvSpPr/>
          <p:nvPr/>
        </p:nvSpPr>
        <p:spPr>
          <a:xfrm>
            <a:off x="4782335" y="809709"/>
            <a:ext cx="385326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Centralized GEAR Center Model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427222" y="1495856"/>
            <a:ext cx="2647198" cy="542000"/>
            <a:chOff x="5427222" y="1688367"/>
            <a:chExt cx="2647198" cy="542000"/>
          </a:xfrm>
        </p:grpSpPr>
        <p:sp>
          <p:nvSpPr>
            <p:cNvPr id="244" name="TextBox 243"/>
            <p:cNvSpPr txBox="1"/>
            <p:nvPr/>
          </p:nvSpPr>
          <p:spPr>
            <a:xfrm>
              <a:off x="5427222" y="1688367"/>
              <a:ext cx="2647198" cy="542000"/>
            </a:xfrm>
            <a:prstGeom prst="rect">
              <a:avLst/>
            </a:prstGeom>
            <a:gradFill>
              <a:gsLst>
                <a:gs pos="33000">
                  <a:schemeClr val="accent1">
                    <a:lumMod val="40000"/>
                    <a:lumOff val="60000"/>
                  </a:schemeClr>
                </a:gs>
                <a:gs pos="65000">
                  <a:schemeClr val="bg1">
                    <a:lumMod val="85000"/>
                  </a:schemeClr>
                </a:gs>
                <a:gs pos="69000">
                  <a:schemeClr val="tx2">
                    <a:alpha val="55000"/>
                  </a:schemeClr>
                </a:gs>
                <a:gs pos="37000">
                  <a:schemeClr val="bg1">
                    <a:lumMod val="85000"/>
                  </a:schemeClr>
                </a:gs>
                <a:gs pos="100000">
                  <a:schemeClr val="tx2">
                    <a:alpha val="55000"/>
                  </a:schemeClr>
                </a:gs>
              </a:gsLst>
              <a:lin ang="10800000" scaled="1"/>
            </a:gra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5532010" y="1689831"/>
              <a:ext cx="243146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Cross-Sector Board</a:t>
              </a:r>
            </a:p>
          </p:txBody>
        </p:sp>
      </p:grpSp>
      <p:sp>
        <p:nvSpPr>
          <p:cNvPr id="263" name="TextBox 262"/>
          <p:cNvSpPr txBox="1"/>
          <p:nvPr/>
        </p:nvSpPr>
        <p:spPr>
          <a:xfrm>
            <a:off x="905793" y="4815706"/>
            <a:ext cx="3658943" cy="3000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50" b="1" noProof="0" dirty="0">
                <a:solidFill>
                  <a:prstClr val="white"/>
                </a:solidFill>
                <a:latin typeface="Century Gothic" panose="020B0502020202020204" pitchFamily="34" charset="0"/>
              </a:rPr>
              <a:t>Each </a:t>
            </a:r>
            <a:r>
              <a:rPr lang="en-US" sz="1350" b="1" dirty="0">
                <a:solidFill>
                  <a:prstClr val="white"/>
                </a:solidFill>
                <a:latin typeface="Century Gothic" panose="020B0502020202020204" pitchFamily="34" charset="0"/>
              </a:rPr>
              <a:t>Center</a:t>
            </a:r>
            <a:r>
              <a:rPr lang="en-US" sz="1350" b="1" noProof="0" dirty="0">
                <a:solidFill>
                  <a:prstClr val="white"/>
                </a:solidFill>
                <a:latin typeface="Century Gothic" panose="020B0502020202020204" pitchFamily="34" charset="0"/>
              </a:rPr>
              <a:t> oversees portfolio of projects</a:t>
            </a: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65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385" y="5790254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041" y="5318561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688" y="5762414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952" y="5335870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284" y="5732515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904" y="5566773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7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35" y="5541309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8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718" y="5525429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5" name="TextBox 284"/>
          <p:cNvSpPr txBox="1"/>
          <p:nvPr/>
        </p:nvSpPr>
        <p:spPr>
          <a:xfrm>
            <a:off x="5050215" y="4811340"/>
            <a:ext cx="3461590" cy="3000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50" b="1" noProof="0" dirty="0">
                <a:solidFill>
                  <a:prstClr val="white"/>
                </a:solidFill>
                <a:latin typeface="Century Gothic" panose="020B0502020202020204" pitchFamily="34" charset="0"/>
              </a:rPr>
              <a:t>Single </a:t>
            </a:r>
            <a:r>
              <a:rPr lang="en-US" sz="1350" b="1" dirty="0">
                <a:solidFill>
                  <a:prstClr val="white"/>
                </a:solidFill>
                <a:latin typeface="Century Gothic" panose="020B0502020202020204" pitchFamily="34" charset="0"/>
              </a:rPr>
              <a:t>Center</a:t>
            </a:r>
            <a:r>
              <a:rPr lang="en-US" sz="1350" b="1" noProof="0" dirty="0">
                <a:solidFill>
                  <a:prstClr val="white"/>
                </a:solidFill>
                <a:latin typeface="Century Gothic" panose="020B0502020202020204" pitchFamily="34" charset="0"/>
              </a:rPr>
              <a:t> oversees all projects</a:t>
            </a: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964FE63-26D8-420B-8F07-A50F77AB2B20}"/>
              </a:ext>
            </a:extLst>
          </p:cNvPr>
          <p:cNvGrpSpPr/>
          <p:nvPr/>
        </p:nvGrpSpPr>
        <p:grpSpPr>
          <a:xfrm>
            <a:off x="1327478" y="3573521"/>
            <a:ext cx="791302" cy="812432"/>
            <a:chOff x="5060484" y="5399799"/>
            <a:chExt cx="771263" cy="79185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376C53F-2D1F-4C5D-8E13-F7B3B03D8BF2}"/>
                </a:ext>
              </a:extLst>
            </p:cNvPr>
            <p:cNvSpPr/>
            <p:nvPr/>
          </p:nvSpPr>
          <p:spPr>
            <a:xfrm>
              <a:off x="5216719" y="5399799"/>
              <a:ext cx="489542" cy="504893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5942130-0D85-4075-B3E4-E64B404E28F1}"/>
                </a:ext>
              </a:extLst>
            </p:cNvPr>
            <p:cNvSpPr/>
            <p:nvPr/>
          </p:nvSpPr>
          <p:spPr>
            <a:xfrm>
              <a:off x="5342205" y="5681047"/>
              <a:ext cx="489542" cy="504893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5930D88-EA2F-418B-B580-875DCEF03520}"/>
                </a:ext>
              </a:extLst>
            </p:cNvPr>
            <p:cNvSpPr/>
            <p:nvPr/>
          </p:nvSpPr>
          <p:spPr>
            <a:xfrm>
              <a:off x="5060484" y="5686763"/>
              <a:ext cx="489542" cy="504893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512CEB7-C97F-4AC5-B199-CB431FA7D286}"/>
              </a:ext>
            </a:extLst>
          </p:cNvPr>
          <p:cNvGrpSpPr/>
          <p:nvPr/>
        </p:nvGrpSpPr>
        <p:grpSpPr>
          <a:xfrm>
            <a:off x="1422625" y="3755651"/>
            <a:ext cx="594491" cy="439042"/>
            <a:chOff x="3675013" y="3485779"/>
            <a:chExt cx="1747554" cy="1369774"/>
          </a:xfrm>
        </p:grpSpPr>
        <p:sp>
          <p:nvSpPr>
            <p:cNvPr id="58" name="Arrow: Circular 57">
              <a:extLst>
                <a:ext uri="{FF2B5EF4-FFF2-40B4-BE49-F238E27FC236}">
                  <a16:creationId xmlns:a16="http://schemas.microsoft.com/office/drawing/2014/main" id="{C01688C5-4487-4A2E-892C-5DCF52B82207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" name="Arrow: Circular 58">
              <a:extLst>
                <a:ext uri="{FF2B5EF4-FFF2-40B4-BE49-F238E27FC236}">
                  <a16:creationId xmlns:a16="http://schemas.microsoft.com/office/drawing/2014/main" id="{233B885B-5A7E-4B77-B3EE-C62E8E009593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61" name="Picture 60">
            <a:extLst>
              <a:ext uri="{FF2B5EF4-FFF2-40B4-BE49-F238E27FC236}">
                <a16:creationId xmlns:a16="http://schemas.microsoft.com/office/drawing/2014/main" id="{D059F74D-7D02-4B1F-A2E5-87D89B7325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409" y="3776532"/>
            <a:ext cx="680125" cy="442939"/>
          </a:xfrm>
          <a:prstGeom prst="rect">
            <a:avLst/>
          </a:prstGeom>
        </p:spPr>
      </p:pic>
      <p:grpSp>
        <p:nvGrpSpPr>
          <p:cNvPr id="62" name="Group 61">
            <a:extLst>
              <a:ext uri="{FF2B5EF4-FFF2-40B4-BE49-F238E27FC236}">
                <a16:creationId xmlns:a16="http://schemas.microsoft.com/office/drawing/2014/main" id="{3B3DB29F-A061-41B6-9FD7-C09072FDA4AD}"/>
              </a:ext>
            </a:extLst>
          </p:cNvPr>
          <p:cNvGrpSpPr/>
          <p:nvPr/>
        </p:nvGrpSpPr>
        <p:grpSpPr>
          <a:xfrm>
            <a:off x="2469724" y="3573337"/>
            <a:ext cx="791302" cy="812432"/>
            <a:chOff x="5060484" y="5399799"/>
            <a:chExt cx="771263" cy="79185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01A75CF-BA23-4ECA-B282-1327CB5D2042}"/>
                </a:ext>
              </a:extLst>
            </p:cNvPr>
            <p:cNvSpPr/>
            <p:nvPr/>
          </p:nvSpPr>
          <p:spPr>
            <a:xfrm>
              <a:off x="5216719" y="5399799"/>
              <a:ext cx="489542" cy="504893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5085B4D-BC59-4130-A32D-577F70F00DA6}"/>
                </a:ext>
              </a:extLst>
            </p:cNvPr>
            <p:cNvSpPr/>
            <p:nvPr/>
          </p:nvSpPr>
          <p:spPr>
            <a:xfrm>
              <a:off x="5342205" y="5681047"/>
              <a:ext cx="489542" cy="504893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1969CA90-8735-431B-9A94-D0EF7F84BA28}"/>
                </a:ext>
              </a:extLst>
            </p:cNvPr>
            <p:cNvSpPr/>
            <p:nvPr/>
          </p:nvSpPr>
          <p:spPr>
            <a:xfrm>
              <a:off x="5060484" y="5686763"/>
              <a:ext cx="489542" cy="504893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9471A91-9C98-4710-9789-F502CABAA6A9}"/>
              </a:ext>
            </a:extLst>
          </p:cNvPr>
          <p:cNvGrpSpPr/>
          <p:nvPr/>
        </p:nvGrpSpPr>
        <p:grpSpPr>
          <a:xfrm>
            <a:off x="2564871" y="3755467"/>
            <a:ext cx="594491" cy="439042"/>
            <a:chOff x="3675013" y="3485779"/>
            <a:chExt cx="1747554" cy="1369774"/>
          </a:xfrm>
        </p:grpSpPr>
        <p:sp>
          <p:nvSpPr>
            <p:cNvPr id="68" name="Arrow: Circular 67">
              <a:extLst>
                <a:ext uri="{FF2B5EF4-FFF2-40B4-BE49-F238E27FC236}">
                  <a16:creationId xmlns:a16="http://schemas.microsoft.com/office/drawing/2014/main" id="{7B3F045F-20A0-45AE-9E7B-22130F43343C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" name="Arrow: Circular 69">
              <a:extLst>
                <a:ext uri="{FF2B5EF4-FFF2-40B4-BE49-F238E27FC236}">
                  <a16:creationId xmlns:a16="http://schemas.microsoft.com/office/drawing/2014/main" id="{C71CAB5E-C038-4B6A-9A37-B06BC12F812A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71" name="Picture 70">
            <a:extLst>
              <a:ext uri="{FF2B5EF4-FFF2-40B4-BE49-F238E27FC236}">
                <a16:creationId xmlns:a16="http://schemas.microsoft.com/office/drawing/2014/main" id="{FEED1655-540C-4262-8742-C18675B471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655" y="3776348"/>
            <a:ext cx="680125" cy="442939"/>
          </a:xfrm>
          <a:prstGeom prst="rect">
            <a:avLst/>
          </a:prstGeom>
        </p:spPr>
      </p:pic>
      <p:grpSp>
        <p:nvGrpSpPr>
          <p:cNvPr id="72" name="Group 71">
            <a:extLst>
              <a:ext uri="{FF2B5EF4-FFF2-40B4-BE49-F238E27FC236}">
                <a16:creationId xmlns:a16="http://schemas.microsoft.com/office/drawing/2014/main" id="{22AFA641-E9EA-4927-8EDE-6DC75653097D}"/>
              </a:ext>
            </a:extLst>
          </p:cNvPr>
          <p:cNvGrpSpPr/>
          <p:nvPr/>
        </p:nvGrpSpPr>
        <p:grpSpPr>
          <a:xfrm>
            <a:off x="3628959" y="3607267"/>
            <a:ext cx="791302" cy="812432"/>
            <a:chOff x="5060484" y="5399799"/>
            <a:chExt cx="771263" cy="791857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6E617D7-AD77-4B42-BA36-B68284302238}"/>
                </a:ext>
              </a:extLst>
            </p:cNvPr>
            <p:cNvSpPr/>
            <p:nvPr/>
          </p:nvSpPr>
          <p:spPr>
            <a:xfrm>
              <a:off x="5216719" y="5399799"/>
              <a:ext cx="489542" cy="504893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E6CD8EF-0851-4119-BFF2-9DAF2EDBCB1F}"/>
                </a:ext>
              </a:extLst>
            </p:cNvPr>
            <p:cNvSpPr/>
            <p:nvPr/>
          </p:nvSpPr>
          <p:spPr>
            <a:xfrm>
              <a:off x="5342205" y="5681047"/>
              <a:ext cx="489542" cy="504893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2A72564-BABD-4F41-89D0-3EF5A9CDBA9F}"/>
                </a:ext>
              </a:extLst>
            </p:cNvPr>
            <p:cNvSpPr/>
            <p:nvPr/>
          </p:nvSpPr>
          <p:spPr>
            <a:xfrm>
              <a:off x="5060484" y="5686763"/>
              <a:ext cx="489542" cy="504893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506B911-3D28-4157-8A58-A67A17F60231}"/>
              </a:ext>
            </a:extLst>
          </p:cNvPr>
          <p:cNvGrpSpPr/>
          <p:nvPr/>
        </p:nvGrpSpPr>
        <p:grpSpPr>
          <a:xfrm>
            <a:off x="3724106" y="3789397"/>
            <a:ext cx="594491" cy="439042"/>
            <a:chOff x="3675013" y="3485779"/>
            <a:chExt cx="1747554" cy="1369774"/>
          </a:xfrm>
        </p:grpSpPr>
        <p:sp>
          <p:nvSpPr>
            <p:cNvPr id="77" name="Arrow: Circular 76">
              <a:extLst>
                <a:ext uri="{FF2B5EF4-FFF2-40B4-BE49-F238E27FC236}">
                  <a16:creationId xmlns:a16="http://schemas.microsoft.com/office/drawing/2014/main" id="{2B106274-F750-44F4-9537-4A8FA6300604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8" name="Arrow: Circular 77">
              <a:extLst>
                <a:ext uri="{FF2B5EF4-FFF2-40B4-BE49-F238E27FC236}">
                  <a16:creationId xmlns:a16="http://schemas.microsoft.com/office/drawing/2014/main" id="{3B7B62E3-7615-4CE0-BAAF-5ADD8D71ECC7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79" name="Picture 78">
            <a:extLst>
              <a:ext uri="{FF2B5EF4-FFF2-40B4-BE49-F238E27FC236}">
                <a16:creationId xmlns:a16="http://schemas.microsoft.com/office/drawing/2014/main" id="{5FA762C2-86A7-4101-B439-AE287ED41B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890" y="3810278"/>
            <a:ext cx="680125" cy="442939"/>
          </a:xfrm>
          <a:prstGeom prst="rect">
            <a:avLst/>
          </a:prstGeom>
        </p:spPr>
      </p:pic>
      <p:grpSp>
        <p:nvGrpSpPr>
          <p:cNvPr id="88" name="Group 87">
            <a:extLst>
              <a:ext uri="{FF2B5EF4-FFF2-40B4-BE49-F238E27FC236}">
                <a16:creationId xmlns:a16="http://schemas.microsoft.com/office/drawing/2014/main" id="{788BDC31-F80F-4140-8B05-B0D225C86CD0}"/>
              </a:ext>
            </a:extLst>
          </p:cNvPr>
          <p:cNvGrpSpPr/>
          <p:nvPr/>
        </p:nvGrpSpPr>
        <p:grpSpPr>
          <a:xfrm>
            <a:off x="6148492" y="3586310"/>
            <a:ext cx="1270995" cy="799459"/>
            <a:chOff x="3675013" y="3485779"/>
            <a:chExt cx="1747554" cy="1369774"/>
          </a:xfrm>
        </p:grpSpPr>
        <p:sp>
          <p:nvSpPr>
            <p:cNvPr id="89" name="Arrow: Circular 88">
              <a:extLst>
                <a:ext uri="{FF2B5EF4-FFF2-40B4-BE49-F238E27FC236}">
                  <a16:creationId xmlns:a16="http://schemas.microsoft.com/office/drawing/2014/main" id="{C7EFCE3D-697E-45A3-A91A-4C52718B6414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0" name="Arrow: Circular 89">
              <a:extLst>
                <a:ext uri="{FF2B5EF4-FFF2-40B4-BE49-F238E27FC236}">
                  <a16:creationId xmlns:a16="http://schemas.microsoft.com/office/drawing/2014/main" id="{05DF32C5-CE6E-48B9-84A9-B40FDED02A14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67996" y="3310912"/>
            <a:ext cx="1308474" cy="1251244"/>
            <a:chOff x="5964460" y="3096707"/>
            <a:chExt cx="1691768" cy="1479373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448F4-7AD1-4FE2-A48E-FFA8DFF63FC7}"/>
                </a:ext>
              </a:extLst>
            </p:cNvPr>
            <p:cNvGrpSpPr/>
            <p:nvPr/>
          </p:nvGrpSpPr>
          <p:grpSpPr>
            <a:xfrm>
              <a:off x="5964460" y="3096707"/>
              <a:ext cx="1691768" cy="1479373"/>
              <a:chOff x="5060484" y="5399799"/>
              <a:chExt cx="771263" cy="791857"/>
            </a:xfrm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4DE280F9-E2FD-4E10-A18B-9F4A330746BF}"/>
                  </a:ext>
                </a:extLst>
              </p:cNvPr>
              <p:cNvSpPr/>
              <p:nvPr/>
            </p:nvSpPr>
            <p:spPr>
              <a:xfrm>
                <a:off x="5216719" y="5399799"/>
                <a:ext cx="489542" cy="504893"/>
              </a:xfrm>
              <a:prstGeom prst="ellipse">
                <a:avLst/>
              </a:prstGeom>
              <a:solidFill>
                <a:schemeClr val="tx2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 defTabSz="685783">
                  <a:defRPr/>
                </a:pPr>
                <a:endParaRPr lang="en-US" sz="1050" b="1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D6C976CC-F8F6-4EC3-912A-857113DE0227}"/>
                  </a:ext>
                </a:extLst>
              </p:cNvPr>
              <p:cNvSpPr/>
              <p:nvPr/>
            </p:nvSpPr>
            <p:spPr>
              <a:xfrm>
                <a:off x="5342205" y="5681047"/>
                <a:ext cx="489542" cy="504893"/>
              </a:xfrm>
              <a:prstGeom prst="ellipse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defTabSz="685783">
                  <a:defRPr/>
                </a:pPr>
                <a:endParaRPr lang="en-US" sz="1050" b="1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0A958111-4F7C-4BFA-99C8-DA927E3D25E2}"/>
                  </a:ext>
                </a:extLst>
              </p:cNvPr>
              <p:cNvSpPr/>
              <p:nvPr/>
            </p:nvSpPr>
            <p:spPr>
              <a:xfrm>
                <a:off x="5060484" y="5686763"/>
                <a:ext cx="489542" cy="504893"/>
              </a:xfrm>
              <a:prstGeom prst="ellipse">
                <a:avLst/>
              </a:prstGeom>
              <a:solidFill>
                <a:schemeClr val="bg1">
                  <a:lumMod val="75000"/>
                  <a:alpha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85783">
                  <a:defRPr/>
                </a:pPr>
                <a:endParaRPr lang="en-US" sz="1050" b="1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0080A3A6-8C03-4C53-8745-56D6D1819BB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5446" y="3493683"/>
              <a:ext cx="1454077" cy="946984"/>
            </a:xfrm>
            <a:prstGeom prst="rect">
              <a:avLst/>
            </a:prstGeom>
          </p:spPr>
        </p:pic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94D590E4-6E43-44FF-927F-0737F1D1B095}"/>
              </a:ext>
            </a:extLst>
          </p:cNvPr>
          <p:cNvSpPr txBox="1"/>
          <p:nvPr/>
        </p:nvSpPr>
        <p:spPr>
          <a:xfrm>
            <a:off x="4761175" y="2824729"/>
            <a:ext cx="39006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783">
              <a:defRPr/>
            </a:pPr>
            <a:r>
              <a:rPr lang="en-US" sz="1300" b="1" noProof="0" dirty="0">
                <a:solidFill>
                  <a:prstClr val="black"/>
                </a:solidFill>
                <a:latin typeface="Century Gothic" panose="020B0502020202020204" pitchFamily="34" charset="0"/>
              </a:rPr>
              <a:t>Single, Non-Governmental Center </a:t>
            </a:r>
          </a:p>
          <a:p>
            <a:pPr lvl="0" algn="ctr" defTabSz="685783">
              <a:defRPr/>
            </a:pPr>
            <a:r>
              <a:rPr lang="en-US" sz="1300" b="1" noProof="0" dirty="0">
                <a:solidFill>
                  <a:prstClr val="black"/>
                </a:solidFill>
                <a:latin typeface="Century Gothic" panose="020B0502020202020204" pitchFamily="34" charset="0"/>
              </a:rPr>
              <a:t>Works with Board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ECD0F0F-1B5E-4127-9C93-DB1191A868C8}"/>
              </a:ext>
            </a:extLst>
          </p:cNvPr>
          <p:cNvSpPr/>
          <p:nvPr/>
        </p:nvSpPr>
        <p:spPr>
          <a:xfrm>
            <a:off x="2303880" y="1955221"/>
            <a:ext cx="828399" cy="74613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Federal PMO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2ECD0F0F-1B5E-4127-9C93-DB1191A868C8}"/>
              </a:ext>
            </a:extLst>
          </p:cNvPr>
          <p:cNvSpPr/>
          <p:nvPr/>
        </p:nvSpPr>
        <p:spPr>
          <a:xfrm>
            <a:off x="6336621" y="1932799"/>
            <a:ext cx="828399" cy="74613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Non-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Gov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PMO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703901" y="5131"/>
            <a:ext cx="4487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 models are for discussion purposes and do not represent any final decisions.</a:t>
            </a:r>
          </a:p>
        </p:txBody>
      </p:sp>
    </p:spTree>
    <p:extLst>
      <p:ext uri="{BB962C8B-B14F-4D97-AF65-F5344CB8AC3E}">
        <p14:creationId xmlns:p14="http://schemas.microsoft.com/office/powerpoint/2010/main" val="3685311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2D18CB9-5868-436B-8F37-A00EB040FC21}"/>
              </a:ext>
            </a:extLst>
          </p:cNvPr>
          <p:cNvCxnSpPr>
            <a:cxnSpLocks/>
          </p:cNvCxnSpPr>
          <p:nvPr/>
        </p:nvCxnSpPr>
        <p:spPr>
          <a:xfrm flipH="1">
            <a:off x="3843954" y="1156078"/>
            <a:ext cx="29855" cy="5198796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A3D977F-4CBB-4F27-B285-2FC905FD6E65}"/>
              </a:ext>
            </a:extLst>
          </p:cNvPr>
          <p:cNvSpPr txBox="1"/>
          <p:nvPr/>
        </p:nvSpPr>
        <p:spPr>
          <a:xfrm>
            <a:off x="4337603" y="1847160"/>
            <a:ext cx="42907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783">
              <a:defRPr/>
            </a:pPr>
            <a:r>
              <a:rPr lang="en-US" sz="1400" b="1" i="1" dirty="0">
                <a:solidFill>
                  <a:prstClr val="black"/>
                </a:solidFill>
                <a:latin typeface="Century Gothic" panose="020B0502020202020204" pitchFamily="34" charset="0"/>
              </a:rPr>
              <a:t>Sample</a:t>
            </a:r>
            <a:r>
              <a:rPr lang="en-US" sz="1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Center and Participants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B2D7AA9-919B-4966-B0D2-0D519CEEF84A}"/>
              </a:ext>
            </a:extLst>
          </p:cNvPr>
          <p:cNvSpPr/>
          <p:nvPr/>
        </p:nvSpPr>
        <p:spPr>
          <a:xfrm>
            <a:off x="795428" y="2747088"/>
            <a:ext cx="1811612" cy="1850003"/>
          </a:xfrm>
          <a:prstGeom prst="ellipse">
            <a:avLst/>
          </a:prstGeom>
          <a:solidFill>
            <a:schemeClr val="tx2">
              <a:alpha val="96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DDBB1BB-5455-417A-8053-88268FE42F06}"/>
              </a:ext>
            </a:extLst>
          </p:cNvPr>
          <p:cNvSpPr/>
          <p:nvPr/>
        </p:nvSpPr>
        <p:spPr>
          <a:xfrm>
            <a:off x="5553864" y="2280587"/>
            <a:ext cx="1347848" cy="1380881"/>
          </a:xfrm>
          <a:prstGeom prst="ellipse">
            <a:avLst/>
          </a:prstGeom>
          <a:solidFill>
            <a:schemeClr val="tx2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Government (all levels)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DEB9B38-D019-4A59-B3A4-F2D6BB622541}"/>
              </a:ext>
            </a:extLst>
          </p:cNvPr>
          <p:cNvSpPr/>
          <p:nvPr/>
        </p:nvSpPr>
        <p:spPr>
          <a:xfrm>
            <a:off x="6036156" y="2982742"/>
            <a:ext cx="1347848" cy="1380881"/>
          </a:xfrm>
          <a:prstGeom prst="ellipse">
            <a:avLst/>
          </a:prstGeom>
          <a:solidFill>
            <a:schemeClr val="accent1">
              <a:lumMod val="75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bIns="91440" rtlCol="0" anchor="b" anchorCtr="1"/>
          <a:lstStyle/>
          <a:p>
            <a:pPr marL="0" marR="0" lvl="0" indent="0" algn="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Industry 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40579D4-103B-46AE-8083-01745A1139DE}"/>
              </a:ext>
            </a:extLst>
          </p:cNvPr>
          <p:cNvSpPr/>
          <p:nvPr/>
        </p:nvSpPr>
        <p:spPr>
          <a:xfrm>
            <a:off x="5077905" y="2962381"/>
            <a:ext cx="1347848" cy="1380881"/>
          </a:xfrm>
          <a:prstGeom prst="ellipse">
            <a:avLst/>
          </a:prstGeom>
          <a:solidFill>
            <a:schemeClr val="bg1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274320" rIns="91440" bIns="91440" rtlCol="0" anchor="b" anchorCtr="1"/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Academia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D68AC95-B0DE-405E-A7E0-024B94AA750B}"/>
              </a:ext>
            </a:extLst>
          </p:cNvPr>
          <p:cNvSpPr txBox="1"/>
          <p:nvPr/>
        </p:nvSpPr>
        <p:spPr>
          <a:xfrm>
            <a:off x="3946028" y="1201832"/>
            <a:ext cx="4909214" cy="276999"/>
          </a:xfrm>
          <a:prstGeom prst="rect">
            <a:avLst/>
          </a:prstGeom>
          <a:gradFill flip="none" rotWithShape="1">
            <a:gsLst>
              <a:gs pos="100000">
                <a:srgbClr val="967200"/>
              </a:gs>
              <a:gs pos="56000">
                <a:srgbClr val="967200">
                  <a:alpha val="78000"/>
                </a:srgbClr>
              </a:gs>
              <a:gs pos="42000">
                <a:srgbClr val="2E75B6">
                  <a:alpha val="80000"/>
                </a:srgbClr>
              </a:gs>
              <a:gs pos="1000">
                <a:srgbClr val="2E75B6"/>
              </a:gs>
            </a:gsLst>
            <a:path path="circle">
              <a:fillToRect l="100000" t="100000"/>
            </a:path>
            <a:tileRect r="-100000" b="-100000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US" sz="1200" b="1" dirty="0">
                <a:solidFill>
                  <a:prstClr val="white"/>
                </a:solidFill>
                <a:latin typeface="Century Gothic" panose="020B0502020202020204" pitchFamily="34" charset="0"/>
              </a:rPr>
              <a:t>OPERATIONAL MODEL &amp; PROJECTS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818C7D6-1E13-42FE-8EFC-BCE715B5D1F2}"/>
              </a:ext>
            </a:extLst>
          </p:cNvPr>
          <p:cNvSpPr txBox="1"/>
          <p:nvPr/>
        </p:nvSpPr>
        <p:spPr>
          <a:xfrm>
            <a:off x="3946028" y="862552"/>
            <a:ext cx="4909214" cy="29238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NON-FEDERAL (Academia, Industry, State/Local, Non-Profit)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783DB38-4B6B-4F3C-A7D2-5FAD1A867D0F}"/>
              </a:ext>
            </a:extLst>
          </p:cNvPr>
          <p:cNvSpPr txBox="1"/>
          <p:nvPr/>
        </p:nvSpPr>
        <p:spPr>
          <a:xfrm>
            <a:off x="308557" y="862552"/>
            <a:ext cx="3452171" cy="29238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FEDERAL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B45F010-6B40-4AEA-962E-F3688FECAA75}"/>
              </a:ext>
            </a:extLst>
          </p:cNvPr>
          <p:cNvSpPr txBox="1"/>
          <p:nvPr/>
        </p:nvSpPr>
        <p:spPr>
          <a:xfrm>
            <a:off x="1049560" y="3407193"/>
            <a:ext cx="12620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PMC*</a:t>
            </a:r>
            <a:r>
              <a:rPr kumimoji="0" lang="en-US" sz="13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or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Federal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Board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242079" y="3045148"/>
            <a:ext cx="309403" cy="31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7307848" y="3214123"/>
            <a:ext cx="243154" cy="143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V="1">
            <a:off x="7150801" y="2839245"/>
            <a:ext cx="144926" cy="185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val 128">
            <a:extLst>
              <a:ext uri="{FF2B5EF4-FFF2-40B4-BE49-F238E27FC236}">
                <a16:creationId xmlns:a16="http://schemas.microsoft.com/office/drawing/2014/main" id="{67068FF5-A9E3-47A7-B61D-C6D103663DC0}"/>
              </a:ext>
            </a:extLst>
          </p:cNvPr>
          <p:cNvSpPr/>
          <p:nvPr/>
        </p:nvSpPr>
        <p:spPr>
          <a:xfrm>
            <a:off x="1432498" y="2925290"/>
            <a:ext cx="502646" cy="46631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PMO</a:t>
            </a:r>
          </a:p>
        </p:txBody>
      </p:sp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EAF22218-6F2E-4CDD-823F-0D7B4F64C54D}"/>
              </a:ext>
            </a:extLst>
          </p:cNvPr>
          <p:cNvSpPr/>
          <p:nvPr/>
        </p:nvSpPr>
        <p:spPr>
          <a:xfrm flipH="1">
            <a:off x="2843877" y="3831547"/>
            <a:ext cx="1990837" cy="1237537"/>
          </a:xfrm>
          <a:prstGeom prst="strip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Solutions</a:t>
            </a:r>
          </a:p>
        </p:txBody>
      </p:sp>
      <p:sp>
        <p:nvSpPr>
          <p:cNvPr id="104" name="Arrow: Striped Right 103">
            <a:extLst>
              <a:ext uri="{FF2B5EF4-FFF2-40B4-BE49-F238E27FC236}">
                <a16:creationId xmlns:a16="http://schemas.microsoft.com/office/drawing/2014/main" id="{B559CC13-E169-4280-B126-FCD9AC8E3E8C}"/>
              </a:ext>
            </a:extLst>
          </p:cNvPr>
          <p:cNvSpPr/>
          <p:nvPr/>
        </p:nvSpPr>
        <p:spPr>
          <a:xfrm>
            <a:off x="2869009" y="2389570"/>
            <a:ext cx="1965705" cy="1237537"/>
          </a:xfrm>
          <a:prstGeom prst="strip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Federal Priorities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377" y="4272453"/>
            <a:ext cx="324638" cy="324638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E7296924-E9D1-43A0-86D1-C7B8F2A29914}"/>
              </a:ext>
            </a:extLst>
          </p:cNvPr>
          <p:cNvSpPr txBox="1"/>
          <p:nvPr/>
        </p:nvSpPr>
        <p:spPr>
          <a:xfrm>
            <a:off x="308557" y="1201833"/>
            <a:ext cx="3459617" cy="27699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PRIORITY-SETTING</a:t>
            </a:r>
          </a:p>
        </p:txBody>
      </p:sp>
      <p:grpSp>
        <p:nvGrpSpPr>
          <p:cNvPr id="101" name="Group 100"/>
          <p:cNvGrpSpPr/>
          <p:nvPr/>
        </p:nvGrpSpPr>
        <p:grpSpPr>
          <a:xfrm>
            <a:off x="-723" y="260449"/>
            <a:ext cx="9144000" cy="430214"/>
            <a:chOff x="0" y="857251"/>
            <a:chExt cx="9144000" cy="430214"/>
          </a:xfrm>
        </p:grpSpPr>
        <p:sp>
          <p:nvSpPr>
            <p:cNvPr id="102" name="Rectangle 101"/>
            <p:cNvSpPr/>
            <p:nvPr/>
          </p:nvSpPr>
          <p:spPr>
            <a:xfrm>
              <a:off x="0" y="857251"/>
              <a:ext cx="9144000" cy="43021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63418D21-DADC-4328-8CC6-E8D3C5AADF49}"/>
                </a:ext>
              </a:extLst>
            </p:cNvPr>
            <p:cNvSpPr txBox="1"/>
            <p:nvPr/>
          </p:nvSpPr>
          <p:spPr>
            <a:xfrm>
              <a:off x="0" y="910917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225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FROM RFI TO ACTION: NETWORKED GEAR CENTER MODEL 1 </a:t>
              </a:r>
            </a:p>
          </p:txBody>
        </p:sp>
      </p:grpSp>
      <p:pic>
        <p:nvPicPr>
          <p:cNvPr id="1026" name="Picture 2" descr="Image result for hammer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81" y="2248796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Image result for hammer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480" y="2765991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Image result for hammer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828" y="3360059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0" name="Straight Connector 109"/>
          <p:cNvCxnSpPr/>
          <p:nvPr/>
        </p:nvCxnSpPr>
        <p:spPr>
          <a:xfrm>
            <a:off x="5056467" y="1743910"/>
            <a:ext cx="2573361" cy="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Picture 2" descr="Image result for hammer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339" y="5538982"/>
            <a:ext cx="464511" cy="4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2" descr="Image result for hammer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602" y="6007729"/>
            <a:ext cx="464511" cy="4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2" descr="Image result for hammer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257" y="6050327"/>
            <a:ext cx="464511" cy="4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2" descr="Image result for hammer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413" y="6075846"/>
            <a:ext cx="464511" cy="4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2" descr="Image result for hammer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408" y="5994074"/>
            <a:ext cx="464511" cy="4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2" descr="Image result for hammer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919" y="5546278"/>
            <a:ext cx="464511" cy="4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2" descr="Image result for hammer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778" y="5885538"/>
            <a:ext cx="464511" cy="4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2" descr="Image result for hammer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475" y="6034660"/>
            <a:ext cx="464511" cy="4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2" descr="Image result for hammer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625" y="5888904"/>
            <a:ext cx="464511" cy="4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94CE82B9-A0B8-4DC8-A3FB-34D745DE28E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292" y="3037309"/>
            <a:ext cx="1248970" cy="813406"/>
          </a:xfrm>
          <a:prstGeom prst="rect">
            <a:avLst/>
          </a:prstGeom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44546274-6C4B-4070-A692-80755F75047D}"/>
              </a:ext>
            </a:extLst>
          </p:cNvPr>
          <p:cNvGrpSpPr/>
          <p:nvPr/>
        </p:nvGrpSpPr>
        <p:grpSpPr>
          <a:xfrm>
            <a:off x="5607941" y="3039680"/>
            <a:ext cx="1248970" cy="792030"/>
            <a:chOff x="3675013" y="3485779"/>
            <a:chExt cx="1747554" cy="1369774"/>
          </a:xfrm>
        </p:grpSpPr>
        <p:sp>
          <p:nvSpPr>
            <p:cNvPr id="65" name="Arrow: Circular 64">
              <a:extLst>
                <a:ext uri="{FF2B5EF4-FFF2-40B4-BE49-F238E27FC236}">
                  <a16:creationId xmlns:a16="http://schemas.microsoft.com/office/drawing/2014/main" id="{1EDB98D2-6991-4877-857E-A0AE59E745B8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" name="Arrow: Circular 65">
              <a:extLst>
                <a:ext uri="{FF2B5EF4-FFF2-40B4-BE49-F238E27FC236}">
                  <a16:creationId xmlns:a16="http://schemas.microsoft.com/office/drawing/2014/main" id="{607F883B-433D-4751-885D-60F983AC5317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58A994A-A21D-4BEF-B442-5155220DE29E}"/>
              </a:ext>
            </a:extLst>
          </p:cNvPr>
          <p:cNvGrpSpPr/>
          <p:nvPr/>
        </p:nvGrpSpPr>
        <p:grpSpPr>
          <a:xfrm>
            <a:off x="4586143" y="5143690"/>
            <a:ext cx="791302" cy="812432"/>
            <a:chOff x="5060484" y="5399799"/>
            <a:chExt cx="771263" cy="791857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4257D4C-ADA8-415E-955B-18E0C6937F74}"/>
                </a:ext>
              </a:extLst>
            </p:cNvPr>
            <p:cNvSpPr/>
            <p:nvPr/>
          </p:nvSpPr>
          <p:spPr>
            <a:xfrm>
              <a:off x="5216719" y="5399799"/>
              <a:ext cx="489542" cy="504893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B5CC80E-DEC0-40D4-9648-D0829534BC2E}"/>
                </a:ext>
              </a:extLst>
            </p:cNvPr>
            <p:cNvSpPr/>
            <p:nvPr/>
          </p:nvSpPr>
          <p:spPr>
            <a:xfrm>
              <a:off x="5342205" y="5681047"/>
              <a:ext cx="489542" cy="504893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DDE4CE7-9233-4DF6-B36C-70116FE726B0}"/>
                </a:ext>
              </a:extLst>
            </p:cNvPr>
            <p:cNvSpPr/>
            <p:nvPr/>
          </p:nvSpPr>
          <p:spPr>
            <a:xfrm>
              <a:off x="5060484" y="5686763"/>
              <a:ext cx="489542" cy="504893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B92A8E7-9529-49E5-AE7F-218F1611484B}"/>
              </a:ext>
            </a:extLst>
          </p:cNvPr>
          <p:cNvGrpSpPr/>
          <p:nvPr/>
        </p:nvGrpSpPr>
        <p:grpSpPr>
          <a:xfrm>
            <a:off x="4681290" y="5325820"/>
            <a:ext cx="594491" cy="439042"/>
            <a:chOff x="3675013" y="3485779"/>
            <a:chExt cx="1747554" cy="1369774"/>
          </a:xfrm>
        </p:grpSpPr>
        <p:sp>
          <p:nvSpPr>
            <p:cNvPr id="73" name="Arrow: Circular 72">
              <a:extLst>
                <a:ext uri="{FF2B5EF4-FFF2-40B4-BE49-F238E27FC236}">
                  <a16:creationId xmlns:a16="http://schemas.microsoft.com/office/drawing/2014/main" id="{812302B9-5BB5-4BC9-98A0-A4FA20504043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" name="Arrow: Circular 73">
              <a:extLst>
                <a:ext uri="{FF2B5EF4-FFF2-40B4-BE49-F238E27FC236}">
                  <a16:creationId xmlns:a16="http://schemas.microsoft.com/office/drawing/2014/main" id="{3DB074B3-D039-45CD-97E9-02423F4FC59D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75" name="Picture 74">
            <a:extLst>
              <a:ext uri="{FF2B5EF4-FFF2-40B4-BE49-F238E27FC236}">
                <a16:creationId xmlns:a16="http://schemas.microsoft.com/office/drawing/2014/main" id="{50E332D0-AE87-493A-AB00-E74710D214E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074" y="5346701"/>
            <a:ext cx="680125" cy="442939"/>
          </a:xfrm>
          <a:prstGeom prst="rect">
            <a:avLst/>
          </a:prstGeom>
        </p:spPr>
      </p:pic>
      <p:grpSp>
        <p:nvGrpSpPr>
          <p:cNvPr id="76" name="Group 75">
            <a:extLst>
              <a:ext uri="{FF2B5EF4-FFF2-40B4-BE49-F238E27FC236}">
                <a16:creationId xmlns:a16="http://schemas.microsoft.com/office/drawing/2014/main" id="{45C92B27-F918-4181-9C45-1434BF4567E2}"/>
              </a:ext>
            </a:extLst>
          </p:cNvPr>
          <p:cNvGrpSpPr/>
          <p:nvPr/>
        </p:nvGrpSpPr>
        <p:grpSpPr>
          <a:xfrm>
            <a:off x="6152206" y="5128737"/>
            <a:ext cx="791302" cy="812432"/>
            <a:chOff x="5060484" y="5399799"/>
            <a:chExt cx="771263" cy="791857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38758814-01A0-473D-B86A-995958E6933E}"/>
                </a:ext>
              </a:extLst>
            </p:cNvPr>
            <p:cNvSpPr/>
            <p:nvPr/>
          </p:nvSpPr>
          <p:spPr>
            <a:xfrm>
              <a:off x="5216719" y="5399799"/>
              <a:ext cx="489542" cy="504893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1F1395A8-ADCD-4830-8400-8C953F226F68}"/>
                </a:ext>
              </a:extLst>
            </p:cNvPr>
            <p:cNvSpPr/>
            <p:nvPr/>
          </p:nvSpPr>
          <p:spPr>
            <a:xfrm>
              <a:off x="5342205" y="5681047"/>
              <a:ext cx="489542" cy="504893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9541017B-EF30-45CD-A4B7-ECB22AABAF6D}"/>
                </a:ext>
              </a:extLst>
            </p:cNvPr>
            <p:cNvSpPr/>
            <p:nvPr/>
          </p:nvSpPr>
          <p:spPr>
            <a:xfrm>
              <a:off x="5060484" y="5686763"/>
              <a:ext cx="489542" cy="504893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830EF30-3284-446A-AE4E-533B5E7AF02B}"/>
              </a:ext>
            </a:extLst>
          </p:cNvPr>
          <p:cNvGrpSpPr/>
          <p:nvPr/>
        </p:nvGrpSpPr>
        <p:grpSpPr>
          <a:xfrm>
            <a:off x="6247353" y="5310867"/>
            <a:ext cx="594491" cy="439042"/>
            <a:chOff x="3675013" y="3485779"/>
            <a:chExt cx="1747554" cy="1369774"/>
          </a:xfrm>
        </p:grpSpPr>
        <p:sp>
          <p:nvSpPr>
            <p:cNvPr id="81" name="Arrow: Circular 80">
              <a:extLst>
                <a:ext uri="{FF2B5EF4-FFF2-40B4-BE49-F238E27FC236}">
                  <a16:creationId xmlns:a16="http://schemas.microsoft.com/office/drawing/2014/main" id="{07F73FA2-9CF0-41B7-9E8E-FFC2C356FB51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5" name="Arrow: Circular 84">
              <a:extLst>
                <a:ext uri="{FF2B5EF4-FFF2-40B4-BE49-F238E27FC236}">
                  <a16:creationId xmlns:a16="http://schemas.microsoft.com/office/drawing/2014/main" id="{BFE34582-2278-417C-ADBC-554025650381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86" name="Picture 85">
            <a:extLst>
              <a:ext uri="{FF2B5EF4-FFF2-40B4-BE49-F238E27FC236}">
                <a16:creationId xmlns:a16="http://schemas.microsoft.com/office/drawing/2014/main" id="{90E41C8F-AF99-4D2C-A312-EDE0374E2F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137" y="5331748"/>
            <a:ext cx="680125" cy="442939"/>
          </a:xfrm>
          <a:prstGeom prst="rect">
            <a:avLst/>
          </a:prstGeom>
        </p:spPr>
      </p:pic>
      <p:grpSp>
        <p:nvGrpSpPr>
          <p:cNvPr id="88" name="Group 87">
            <a:extLst>
              <a:ext uri="{FF2B5EF4-FFF2-40B4-BE49-F238E27FC236}">
                <a16:creationId xmlns:a16="http://schemas.microsoft.com/office/drawing/2014/main" id="{BFD754F9-E7BD-4D97-9CB9-C45E4F646F33}"/>
              </a:ext>
            </a:extLst>
          </p:cNvPr>
          <p:cNvGrpSpPr/>
          <p:nvPr/>
        </p:nvGrpSpPr>
        <p:grpSpPr>
          <a:xfrm>
            <a:off x="7679990" y="5114957"/>
            <a:ext cx="791302" cy="812432"/>
            <a:chOff x="5060484" y="5399799"/>
            <a:chExt cx="771263" cy="791857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DD42BCE4-7306-4DBE-AF68-22B3E0B6EB7D}"/>
                </a:ext>
              </a:extLst>
            </p:cNvPr>
            <p:cNvSpPr/>
            <p:nvPr/>
          </p:nvSpPr>
          <p:spPr>
            <a:xfrm>
              <a:off x="5216719" y="5399799"/>
              <a:ext cx="489542" cy="504893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F705D213-7ECA-45EB-8978-07CCDC9EE90A}"/>
                </a:ext>
              </a:extLst>
            </p:cNvPr>
            <p:cNvSpPr/>
            <p:nvPr/>
          </p:nvSpPr>
          <p:spPr>
            <a:xfrm>
              <a:off x="5342205" y="5681047"/>
              <a:ext cx="489542" cy="504893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BA76C224-A352-4E7C-B6A1-866884987951}"/>
                </a:ext>
              </a:extLst>
            </p:cNvPr>
            <p:cNvSpPr/>
            <p:nvPr/>
          </p:nvSpPr>
          <p:spPr>
            <a:xfrm>
              <a:off x="5060484" y="5686763"/>
              <a:ext cx="489542" cy="504893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1D8E7B02-06C9-4055-8AA1-2C9EC7FCFAE1}"/>
              </a:ext>
            </a:extLst>
          </p:cNvPr>
          <p:cNvGrpSpPr/>
          <p:nvPr/>
        </p:nvGrpSpPr>
        <p:grpSpPr>
          <a:xfrm>
            <a:off x="7775137" y="5297087"/>
            <a:ext cx="594491" cy="439042"/>
            <a:chOff x="3675013" y="3485779"/>
            <a:chExt cx="1747554" cy="1369774"/>
          </a:xfrm>
        </p:grpSpPr>
        <p:sp>
          <p:nvSpPr>
            <p:cNvPr id="94" name="Arrow: Circular 93">
              <a:extLst>
                <a:ext uri="{FF2B5EF4-FFF2-40B4-BE49-F238E27FC236}">
                  <a16:creationId xmlns:a16="http://schemas.microsoft.com/office/drawing/2014/main" id="{88DD0767-EA34-4B54-AB48-5EEA01BAC31E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" name="Arrow: Circular 95">
              <a:extLst>
                <a:ext uri="{FF2B5EF4-FFF2-40B4-BE49-F238E27FC236}">
                  <a16:creationId xmlns:a16="http://schemas.microsoft.com/office/drawing/2014/main" id="{83CD25F8-CC51-44DA-8776-2E4F55CC39F7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97" name="Picture 96">
            <a:extLst>
              <a:ext uri="{FF2B5EF4-FFF2-40B4-BE49-F238E27FC236}">
                <a16:creationId xmlns:a16="http://schemas.microsoft.com/office/drawing/2014/main" id="{33EC5555-0F7B-4F24-A64A-89C86252E68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921" y="5317968"/>
            <a:ext cx="680125" cy="442939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554EF0A0-8A89-4D42-8C99-2ED15A9F17B5}"/>
              </a:ext>
            </a:extLst>
          </p:cNvPr>
          <p:cNvSpPr txBox="1"/>
          <p:nvPr/>
        </p:nvSpPr>
        <p:spPr>
          <a:xfrm>
            <a:off x="5334000" y="4618528"/>
            <a:ext cx="2217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783">
              <a:defRPr/>
            </a:pP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Possible Types of Centers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20F75DC9-C0C4-48DF-B86F-A674B6DC640D}"/>
              </a:ext>
            </a:extLst>
          </p:cNvPr>
          <p:cNvCxnSpPr>
            <a:cxnSpLocks/>
          </p:cNvCxnSpPr>
          <p:nvPr/>
        </p:nvCxnSpPr>
        <p:spPr>
          <a:xfrm>
            <a:off x="5207464" y="4670932"/>
            <a:ext cx="2439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15F076B7-2E91-46E4-93D7-37371A91B82B}"/>
              </a:ext>
            </a:extLst>
          </p:cNvPr>
          <p:cNvSpPr/>
          <p:nvPr/>
        </p:nvSpPr>
        <p:spPr>
          <a:xfrm>
            <a:off x="4537850" y="4908369"/>
            <a:ext cx="813341" cy="15411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Regional 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72DA984-51F7-4E0E-8313-153874CAA10A}"/>
              </a:ext>
            </a:extLst>
          </p:cNvPr>
          <p:cNvSpPr/>
          <p:nvPr/>
        </p:nvSpPr>
        <p:spPr>
          <a:xfrm>
            <a:off x="5307200" y="4899814"/>
            <a:ext cx="2322628" cy="12524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Mission Specific  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AC8E25D-D730-46E4-9FB7-C12E1D7CDEFB}"/>
              </a:ext>
            </a:extLst>
          </p:cNvPr>
          <p:cNvSpPr/>
          <p:nvPr/>
        </p:nvSpPr>
        <p:spPr>
          <a:xfrm>
            <a:off x="7307849" y="4853062"/>
            <a:ext cx="1469070" cy="18138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n-US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Function Specific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C06509D-5CBD-4E67-8E4C-2AC33EEC3107}"/>
              </a:ext>
            </a:extLst>
          </p:cNvPr>
          <p:cNvSpPr/>
          <p:nvPr/>
        </p:nvSpPr>
        <p:spPr>
          <a:xfrm>
            <a:off x="305704" y="1572179"/>
            <a:ext cx="360350" cy="454051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Agencies adopt successful solutions at scale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4787" y="6270198"/>
            <a:ext cx="38447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sz="1200" dirty="0"/>
              <a:t>PMC refers to the President’s Management Council   </a:t>
            </a:r>
          </a:p>
          <a:p>
            <a:r>
              <a:rPr lang="en-US" sz="1200" dirty="0"/>
              <a:t>   consisting of agency chief operating officers.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802113" y="5131"/>
            <a:ext cx="43897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model is for discussion purposes and does not represent any final decisions.</a:t>
            </a:r>
          </a:p>
        </p:txBody>
      </p:sp>
    </p:spTree>
    <p:extLst>
      <p:ext uri="{BB962C8B-B14F-4D97-AF65-F5344CB8AC3E}">
        <p14:creationId xmlns:p14="http://schemas.microsoft.com/office/powerpoint/2010/main" val="3900090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Oval 116">
            <a:extLst>
              <a:ext uri="{FF2B5EF4-FFF2-40B4-BE49-F238E27FC236}">
                <a16:creationId xmlns:a16="http://schemas.microsoft.com/office/drawing/2014/main" id="{9CA17E81-CF45-46DE-AF93-1AEC622FF68B}"/>
              </a:ext>
            </a:extLst>
          </p:cNvPr>
          <p:cNvSpPr/>
          <p:nvPr/>
        </p:nvSpPr>
        <p:spPr>
          <a:xfrm>
            <a:off x="4272314" y="2751642"/>
            <a:ext cx="1347848" cy="1380881"/>
          </a:xfrm>
          <a:prstGeom prst="ellipse">
            <a:avLst/>
          </a:prstGeom>
          <a:solidFill>
            <a:schemeClr val="tx2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Government (all levels)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EE5EC8C2-6F08-4985-BD4F-90830B0AEEF9}"/>
              </a:ext>
            </a:extLst>
          </p:cNvPr>
          <p:cNvSpPr/>
          <p:nvPr/>
        </p:nvSpPr>
        <p:spPr>
          <a:xfrm>
            <a:off x="4754606" y="3453797"/>
            <a:ext cx="1347848" cy="1380881"/>
          </a:xfrm>
          <a:prstGeom prst="ellipse">
            <a:avLst/>
          </a:prstGeom>
          <a:solidFill>
            <a:schemeClr val="accent1">
              <a:lumMod val="75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bIns="91440" rtlCol="0" anchor="b" anchorCtr="1"/>
          <a:lstStyle/>
          <a:p>
            <a:pPr marL="0" marR="0" lvl="0" indent="0" algn="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Industry 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A6317DF-7EEB-4560-BE16-265C1EF51AF2}"/>
              </a:ext>
            </a:extLst>
          </p:cNvPr>
          <p:cNvSpPr/>
          <p:nvPr/>
        </p:nvSpPr>
        <p:spPr>
          <a:xfrm>
            <a:off x="3796355" y="3433436"/>
            <a:ext cx="1347848" cy="1380881"/>
          </a:xfrm>
          <a:prstGeom prst="ellipse">
            <a:avLst/>
          </a:prstGeom>
          <a:solidFill>
            <a:schemeClr val="bg1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274320" rIns="91440" bIns="91440" rtlCol="0" anchor="b" anchorCtr="1"/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Academia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B2D7AA9-919B-4966-B0D2-0D519CEEF84A}"/>
              </a:ext>
            </a:extLst>
          </p:cNvPr>
          <p:cNvSpPr/>
          <p:nvPr/>
        </p:nvSpPr>
        <p:spPr>
          <a:xfrm>
            <a:off x="1616377" y="3239114"/>
            <a:ext cx="1539333" cy="1446423"/>
          </a:xfrm>
          <a:prstGeom prst="ellipse">
            <a:avLst/>
          </a:prstGeom>
          <a:gradFill flip="none" rotWithShape="1">
            <a:gsLst>
              <a:gs pos="33000">
                <a:schemeClr val="accent1">
                  <a:lumMod val="40000"/>
                  <a:lumOff val="60000"/>
                </a:schemeClr>
              </a:gs>
              <a:gs pos="65000">
                <a:schemeClr val="bg1">
                  <a:lumMod val="65000"/>
                </a:schemeClr>
              </a:gs>
              <a:gs pos="69000">
                <a:schemeClr val="tx2">
                  <a:alpha val="55000"/>
                </a:schemeClr>
              </a:gs>
              <a:gs pos="37000">
                <a:schemeClr val="bg1">
                  <a:lumMod val="65000"/>
                </a:schemeClr>
              </a:gs>
              <a:gs pos="100000">
                <a:schemeClr val="tx2">
                  <a:alpha val="55000"/>
                </a:schemeClr>
              </a:gs>
            </a:gsLst>
            <a:lin ang="10800000" scaled="1"/>
            <a:tileRect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7296924-E9D1-43A0-86D1-C7B8F2A29914}"/>
              </a:ext>
            </a:extLst>
          </p:cNvPr>
          <p:cNvSpPr txBox="1"/>
          <p:nvPr/>
        </p:nvSpPr>
        <p:spPr>
          <a:xfrm>
            <a:off x="1396415" y="1201832"/>
            <a:ext cx="2054930" cy="27699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PRIORITY-SETTING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D0D03A4-65FB-4BB4-B83E-1D1B63ACD82A}"/>
              </a:ext>
            </a:extLst>
          </p:cNvPr>
          <p:cNvSpPr txBox="1"/>
          <p:nvPr/>
        </p:nvSpPr>
        <p:spPr>
          <a:xfrm>
            <a:off x="3617812" y="1207764"/>
            <a:ext cx="2417143" cy="27699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lang="en-US" sz="1200" b="1" dirty="0">
                <a:solidFill>
                  <a:prstClr val="white"/>
                </a:solidFill>
                <a:latin typeface="Century Gothic" panose="020B0502020202020204" pitchFamily="34" charset="0"/>
              </a:rPr>
              <a:t>OPERATIONAL MODEL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D68AC95-B0DE-405E-A7E0-024B94AA750B}"/>
              </a:ext>
            </a:extLst>
          </p:cNvPr>
          <p:cNvSpPr txBox="1"/>
          <p:nvPr/>
        </p:nvSpPr>
        <p:spPr>
          <a:xfrm>
            <a:off x="6137400" y="1201167"/>
            <a:ext cx="2673360" cy="27699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PROJECTS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818C7D6-1E13-42FE-8EFC-BCE715B5D1F2}"/>
              </a:ext>
            </a:extLst>
          </p:cNvPr>
          <p:cNvSpPr txBox="1"/>
          <p:nvPr/>
        </p:nvSpPr>
        <p:spPr>
          <a:xfrm>
            <a:off x="1396415" y="862552"/>
            <a:ext cx="2054930" cy="27699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ALL SECTORS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783DB38-4B6B-4F3C-A7D2-5FAD1A867D0F}"/>
              </a:ext>
            </a:extLst>
          </p:cNvPr>
          <p:cNvSpPr txBox="1"/>
          <p:nvPr/>
        </p:nvSpPr>
        <p:spPr>
          <a:xfrm>
            <a:off x="174086" y="862552"/>
            <a:ext cx="1127558" cy="27699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FEDERAL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2D18CB9-5868-436B-8F37-A00EB040FC21}"/>
              </a:ext>
            </a:extLst>
          </p:cNvPr>
          <p:cNvCxnSpPr>
            <a:cxnSpLocks/>
          </p:cNvCxnSpPr>
          <p:nvPr/>
        </p:nvCxnSpPr>
        <p:spPr>
          <a:xfrm flipH="1">
            <a:off x="1292680" y="1201832"/>
            <a:ext cx="29855" cy="5198796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896BB08-0F50-4EB5-AAE4-C5FC18AE468C}"/>
              </a:ext>
            </a:extLst>
          </p:cNvPr>
          <p:cNvSpPr txBox="1"/>
          <p:nvPr/>
        </p:nvSpPr>
        <p:spPr>
          <a:xfrm>
            <a:off x="1733256" y="3731494"/>
            <a:ext cx="1328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Cross-Sector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Board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-723" y="260449"/>
            <a:ext cx="9144000" cy="430214"/>
            <a:chOff x="0" y="857251"/>
            <a:chExt cx="9144000" cy="430214"/>
          </a:xfrm>
        </p:grpSpPr>
        <p:sp>
          <p:nvSpPr>
            <p:cNvPr id="66" name="Rectangle 65"/>
            <p:cNvSpPr/>
            <p:nvPr/>
          </p:nvSpPr>
          <p:spPr>
            <a:xfrm>
              <a:off x="0" y="857251"/>
              <a:ext cx="9144000" cy="43021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3418D21-DADC-4328-8CC6-E8D3C5AADF49}"/>
                </a:ext>
              </a:extLst>
            </p:cNvPr>
            <p:cNvSpPr txBox="1"/>
            <p:nvPr/>
          </p:nvSpPr>
          <p:spPr>
            <a:xfrm>
              <a:off x="0" y="910917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225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FROM RFI TO ACTION: CENTRALIZED GEAR CENTER MODEL 2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07471" y="3287667"/>
            <a:ext cx="645299" cy="311296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Agencies adopt successful solutions at scale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2D18CB9-5868-436B-8F37-A00EB040FC21}"/>
              </a:ext>
            </a:extLst>
          </p:cNvPr>
          <p:cNvCxnSpPr>
            <a:cxnSpLocks/>
          </p:cNvCxnSpPr>
          <p:nvPr/>
        </p:nvCxnSpPr>
        <p:spPr>
          <a:xfrm flipH="1">
            <a:off x="3499874" y="1201832"/>
            <a:ext cx="29855" cy="5198796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4" name="Arrow: Striped Right 103">
            <a:extLst>
              <a:ext uri="{FF2B5EF4-FFF2-40B4-BE49-F238E27FC236}">
                <a16:creationId xmlns:a16="http://schemas.microsoft.com/office/drawing/2014/main" id="{B559CC13-E169-4280-B126-FCD9AC8E3E8C}"/>
              </a:ext>
            </a:extLst>
          </p:cNvPr>
          <p:cNvSpPr/>
          <p:nvPr/>
        </p:nvSpPr>
        <p:spPr>
          <a:xfrm>
            <a:off x="2758039" y="1851557"/>
            <a:ext cx="1627472" cy="1113621"/>
          </a:xfrm>
          <a:prstGeom prst="strip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Shared Priorities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818C7D6-1E13-42FE-8EFC-BCE715B5D1F2}"/>
              </a:ext>
            </a:extLst>
          </p:cNvPr>
          <p:cNvSpPr txBox="1"/>
          <p:nvPr/>
        </p:nvSpPr>
        <p:spPr>
          <a:xfrm>
            <a:off x="3630245" y="847163"/>
            <a:ext cx="5156681" cy="29238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NON-FEDERAL (Academia, Industry, State/Local, Non-Profit)</a:t>
            </a:r>
          </a:p>
        </p:txBody>
      </p:sp>
      <p:sp>
        <p:nvSpPr>
          <p:cNvPr id="72" name="Arrow: Striped Right 5">
            <a:extLst>
              <a:ext uri="{FF2B5EF4-FFF2-40B4-BE49-F238E27FC236}">
                <a16:creationId xmlns:a16="http://schemas.microsoft.com/office/drawing/2014/main" id="{EAF22218-6F2E-4CDD-823F-0D7B4F64C54D}"/>
              </a:ext>
            </a:extLst>
          </p:cNvPr>
          <p:cNvSpPr/>
          <p:nvPr/>
        </p:nvSpPr>
        <p:spPr>
          <a:xfrm flipH="1">
            <a:off x="944129" y="4914034"/>
            <a:ext cx="3256611" cy="1081130"/>
          </a:xfrm>
          <a:prstGeom prst="strip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Solutions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704349" y="2570202"/>
            <a:ext cx="775817" cy="396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5215788" y="3808435"/>
            <a:ext cx="2354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Individual Projects </a:t>
            </a:r>
          </a:p>
        </p:txBody>
      </p:sp>
      <p:cxnSp>
        <p:nvCxnSpPr>
          <p:cNvPr id="115" name="Straight Arrow Connector 114"/>
          <p:cNvCxnSpPr/>
          <p:nvPr/>
        </p:nvCxnSpPr>
        <p:spPr>
          <a:xfrm>
            <a:off x="6708078" y="4983012"/>
            <a:ext cx="887494" cy="561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704349" y="3498658"/>
            <a:ext cx="7697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6704349" y="4366077"/>
            <a:ext cx="7697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D9361A0-E127-4096-B196-175079574CE9}"/>
              </a:ext>
            </a:extLst>
          </p:cNvPr>
          <p:cNvGrpSpPr/>
          <p:nvPr/>
        </p:nvGrpSpPr>
        <p:grpSpPr>
          <a:xfrm>
            <a:off x="4325144" y="3577424"/>
            <a:ext cx="1270995" cy="799459"/>
            <a:chOff x="3675013" y="3485779"/>
            <a:chExt cx="1747554" cy="1369774"/>
          </a:xfrm>
        </p:grpSpPr>
        <p:sp>
          <p:nvSpPr>
            <p:cNvPr id="53" name="Arrow: Circular 52">
              <a:extLst>
                <a:ext uri="{FF2B5EF4-FFF2-40B4-BE49-F238E27FC236}">
                  <a16:creationId xmlns:a16="http://schemas.microsoft.com/office/drawing/2014/main" id="{3B0D22FF-8D8D-4B36-A067-31F76F0A5BA9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" name="Arrow: Circular 54">
              <a:extLst>
                <a:ext uri="{FF2B5EF4-FFF2-40B4-BE49-F238E27FC236}">
                  <a16:creationId xmlns:a16="http://schemas.microsoft.com/office/drawing/2014/main" id="{AF3CECB2-ADDB-4EAE-ABDD-082E4C0F15C2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56" name="Picture 55">
            <a:extLst>
              <a:ext uri="{FF2B5EF4-FFF2-40B4-BE49-F238E27FC236}">
                <a16:creationId xmlns:a16="http://schemas.microsoft.com/office/drawing/2014/main" id="{DECB5B93-0A44-4F10-8DA1-C20E166ED2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652" y="3531729"/>
            <a:ext cx="1454077" cy="946984"/>
          </a:xfrm>
          <a:prstGeom prst="rect">
            <a:avLst/>
          </a:prstGeom>
        </p:spPr>
      </p:pic>
      <p:sp>
        <p:nvSpPr>
          <p:cNvPr id="86" name="Oval 85">
            <a:extLst>
              <a:ext uri="{FF2B5EF4-FFF2-40B4-BE49-F238E27FC236}">
                <a16:creationId xmlns:a16="http://schemas.microsoft.com/office/drawing/2014/main" id="{AFBAE1AE-85F6-4B34-AF0A-87098BA29B6C}"/>
              </a:ext>
            </a:extLst>
          </p:cNvPr>
          <p:cNvSpPr/>
          <p:nvPr/>
        </p:nvSpPr>
        <p:spPr>
          <a:xfrm>
            <a:off x="2146339" y="4221504"/>
            <a:ext cx="502646" cy="46631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PMO</a:t>
            </a:r>
          </a:p>
        </p:txBody>
      </p:sp>
      <p:pic>
        <p:nvPicPr>
          <p:cNvPr id="88" name="Picture 2" descr="Image result for hammer icon">
            <a:extLst>
              <a:ext uri="{FF2B5EF4-FFF2-40B4-BE49-F238E27FC236}">
                <a16:creationId xmlns:a16="http://schemas.microsoft.com/office/drawing/2014/main" id="{96C5A828-9359-49C0-9D32-A60AAC544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406" y="2157918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Image result for hammer icon">
            <a:extLst>
              <a:ext uri="{FF2B5EF4-FFF2-40B4-BE49-F238E27FC236}">
                <a16:creationId xmlns:a16="http://schemas.microsoft.com/office/drawing/2014/main" id="{2F61AD1E-B82B-4E46-9BBE-7DC4139E9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406" y="3158977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Image result for hammer icon">
            <a:extLst>
              <a:ext uri="{FF2B5EF4-FFF2-40B4-BE49-F238E27FC236}">
                <a16:creationId xmlns:a16="http://schemas.microsoft.com/office/drawing/2014/main" id="{28D5F0AB-3FE9-4230-8EFC-C884BA1D1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375" y="4145672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Image result for hammer icon">
            <a:extLst>
              <a:ext uri="{FF2B5EF4-FFF2-40B4-BE49-F238E27FC236}">
                <a16:creationId xmlns:a16="http://schemas.microsoft.com/office/drawing/2014/main" id="{111B273B-7F8E-4124-82CB-3543D3F01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406" y="5263828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3893221D-1BA4-4986-913B-FD48A6C280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1720" y="5286760"/>
            <a:ext cx="324638" cy="324638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099D63D5-8810-418A-AA51-4A8A02E07EB9}"/>
              </a:ext>
            </a:extLst>
          </p:cNvPr>
          <p:cNvSpPr txBox="1"/>
          <p:nvPr/>
        </p:nvSpPr>
        <p:spPr>
          <a:xfrm>
            <a:off x="3989687" y="4771988"/>
            <a:ext cx="18395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783">
              <a:defRPr/>
            </a:pPr>
            <a:r>
              <a:rPr lang="en-US" sz="1300" b="1" dirty="0">
                <a:solidFill>
                  <a:prstClr val="black"/>
                </a:solidFill>
                <a:latin typeface="Century Gothic" panose="020B0502020202020204" pitchFamily="34" charset="0"/>
              </a:rPr>
              <a:t>Single Centralized Center 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B2D7AA9-919B-4966-B0D2-0D519CEEF84A}"/>
              </a:ext>
            </a:extLst>
          </p:cNvPr>
          <p:cNvSpPr/>
          <p:nvPr/>
        </p:nvSpPr>
        <p:spPr>
          <a:xfrm>
            <a:off x="116142" y="1905815"/>
            <a:ext cx="827987" cy="767169"/>
          </a:xfrm>
          <a:prstGeom prst="ellipse">
            <a:avLst/>
          </a:prstGeom>
          <a:solidFill>
            <a:schemeClr val="tx2">
              <a:alpha val="96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PMC</a:t>
            </a:r>
          </a:p>
        </p:txBody>
      </p:sp>
      <p:sp>
        <p:nvSpPr>
          <p:cNvPr id="40" name="Arrow: Striped Right 103">
            <a:extLst>
              <a:ext uri="{FF2B5EF4-FFF2-40B4-BE49-F238E27FC236}">
                <a16:creationId xmlns:a16="http://schemas.microsoft.com/office/drawing/2014/main" id="{B559CC13-E169-4280-B126-FCD9AC8E3E8C}"/>
              </a:ext>
            </a:extLst>
          </p:cNvPr>
          <p:cNvSpPr/>
          <p:nvPr/>
        </p:nvSpPr>
        <p:spPr>
          <a:xfrm>
            <a:off x="1036984" y="2045368"/>
            <a:ext cx="1261097" cy="751070"/>
          </a:xfrm>
          <a:prstGeom prst="strip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Federal Priorities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26383" y="-20255"/>
            <a:ext cx="43897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model is for discussion purposes and does not represent any final decisions.</a:t>
            </a:r>
          </a:p>
        </p:txBody>
      </p:sp>
    </p:spTree>
    <p:extLst>
      <p:ext uri="{BB962C8B-B14F-4D97-AF65-F5344CB8AC3E}">
        <p14:creationId xmlns:p14="http://schemas.microsoft.com/office/powerpoint/2010/main" val="2567641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64677" y="255797"/>
            <a:ext cx="8178281" cy="394660"/>
            <a:chOff x="721023" y="1063446"/>
            <a:chExt cx="8006487" cy="394660"/>
          </a:xfrm>
        </p:grpSpPr>
        <p:sp>
          <p:nvSpPr>
            <p:cNvPr id="38" name="TextBox 37"/>
            <p:cNvSpPr txBox="1"/>
            <p:nvPr/>
          </p:nvSpPr>
          <p:spPr>
            <a:xfrm>
              <a:off x="737356" y="1063446"/>
              <a:ext cx="7990154" cy="3661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>
                <a:lnSpc>
                  <a:spcPct val="90000"/>
                </a:lnSpc>
                <a:spcBef>
                  <a:spcPct val="0"/>
                </a:spcBef>
                <a:buNone/>
                <a:defRPr sz="1500">
                  <a:solidFill>
                    <a:schemeClr val="bg1"/>
                  </a:solidFill>
                  <a:latin typeface="Rockwell" panose="02060603020205020403" pitchFamily="18" charset="0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j-ea"/>
                <a:cs typeface="+mj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j-ea"/>
                <a:cs typeface="+mj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j-ea"/>
                <a:cs typeface="+mj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21023" y="1088774"/>
              <a:ext cx="800648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GEAR Center – How might a first iteration potentially look?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 rot="16200000">
            <a:off x="-44487" y="1673569"/>
            <a:ext cx="1126937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PRIORITIES SETTING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>
            <a:off x="770350" y="4647766"/>
            <a:ext cx="7872608" cy="0"/>
          </a:xfrm>
          <a:prstGeom prst="line">
            <a:avLst/>
          </a:prstGeom>
          <a:ln w="31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16200000">
            <a:off x="-69024" y="5238424"/>
            <a:ext cx="1244628" cy="5078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PROJECT</a:t>
            </a:r>
            <a:r>
              <a:rPr lang="en-US" sz="1350" b="1" dirty="0">
                <a:solidFill>
                  <a:prstClr val="white"/>
                </a:solidFill>
                <a:latin typeface="Century Gothic" panose="020B0502020202020204" pitchFamily="34" charset="0"/>
              </a:rPr>
              <a:t>S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3FC8DA0-01A0-4792-A264-2C2855F35093}"/>
              </a:ext>
            </a:extLst>
          </p:cNvPr>
          <p:cNvCxnSpPr/>
          <p:nvPr/>
        </p:nvCxnSpPr>
        <p:spPr>
          <a:xfrm flipH="1">
            <a:off x="770350" y="2782091"/>
            <a:ext cx="7872608" cy="0"/>
          </a:xfrm>
          <a:prstGeom prst="line">
            <a:avLst/>
          </a:prstGeom>
          <a:ln w="31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C4CF039-2F1C-4C03-AB86-6733D172D505}"/>
              </a:ext>
            </a:extLst>
          </p:cNvPr>
          <p:cNvSpPr txBox="1"/>
          <p:nvPr/>
        </p:nvSpPr>
        <p:spPr>
          <a:xfrm>
            <a:off x="3151205" y="1185814"/>
            <a:ext cx="2517861" cy="654025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Federal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7BFD014-F072-4E69-9ADE-5724A88AD229}"/>
              </a:ext>
            </a:extLst>
          </p:cNvPr>
          <p:cNvSpPr txBox="1"/>
          <p:nvPr/>
        </p:nvSpPr>
        <p:spPr>
          <a:xfrm>
            <a:off x="905794" y="2866395"/>
            <a:ext cx="742771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783">
              <a:defRPr/>
            </a:pPr>
            <a:r>
              <a:rPr lang="en-US" sz="1300" b="1" dirty="0">
                <a:solidFill>
                  <a:prstClr val="black"/>
                </a:solidFill>
                <a:latin typeface="Century Gothic" panose="020B0502020202020204" pitchFamily="34" charset="0"/>
              </a:rPr>
              <a:t>Explore Potential Mission or Function Areas to Pilot with Partners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907525" y="4719449"/>
            <a:ext cx="7556284" cy="3000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Partners Implement One or More Projects</a:t>
            </a:r>
            <a:r>
              <a:rPr kumimoji="0" lang="en-US" sz="135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in Each Area</a:t>
            </a: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66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209" y="5334193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" name="Picture 2" descr="Image result for hammer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713" y="5337503"/>
            <a:ext cx="593928" cy="5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2" name="Group 51">
            <a:extLst>
              <a:ext uri="{FF2B5EF4-FFF2-40B4-BE49-F238E27FC236}">
                <a16:creationId xmlns:a16="http://schemas.microsoft.com/office/drawing/2014/main" id="{D964FE63-26D8-420B-8F07-A50F77AB2B20}"/>
              </a:ext>
            </a:extLst>
          </p:cNvPr>
          <p:cNvGrpSpPr/>
          <p:nvPr/>
        </p:nvGrpSpPr>
        <p:grpSpPr>
          <a:xfrm>
            <a:off x="1390592" y="3420639"/>
            <a:ext cx="791302" cy="812432"/>
            <a:chOff x="5060484" y="5399799"/>
            <a:chExt cx="771263" cy="79185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376C53F-2D1F-4C5D-8E13-F7B3B03D8BF2}"/>
                </a:ext>
              </a:extLst>
            </p:cNvPr>
            <p:cNvSpPr/>
            <p:nvPr/>
          </p:nvSpPr>
          <p:spPr>
            <a:xfrm>
              <a:off x="5216719" y="5399799"/>
              <a:ext cx="489542" cy="504893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5942130-0D85-4075-B3E4-E64B404E28F1}"/>
                </a:ext>
              </a:extLst>
            </p:cNvPr>
            <p:cNvSpPr/>
            <p:nvPr/>
          </p:nvSpPr>
          <p:spPr>
            <a:xfrm>
              <a:off x="5342205" y="5681047"/>
              <a:ext cx="489542" cy="504893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5930D88-EA2F-418B-B580-875DCEF03520}"/>
                </a:ext>
              </a:extLst>
            </p:cNvPr>
            <p:cNvSpPr/>
            <p:nvPr/>
          </p:nvSpPr>
          <p:spPr>
            <a:xfrm>
              <a:off x="5060484" y="5686763"/>
              <a:ext cx="489542" cy="504893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512CEB7-C97F-4AC5-B199-CB431FA7D286}"/>
              </a:ext>
            </a:extLst>
          </p:cNvPr>
          <p:cNvGrpSpPr/>
          <p:nvPr/>
        </p:nvGrpSpPr>
        <p:grpSpPr>
          <a:xfrm>
            <a:off x="1505885" y="3602953"/>
            <a:ext cx="594491" cy="439042"/>
            <a:chOff x="3675013" y="3485779"/>
            <a:chExt cx="1747554" cy="1369774"/>
          </a:xfrm>
        </p:grpSpPr>
        <p:sp>
          <p:nvSpPr>
            <p:cNvPr id="58" name="Arrow: Circular 57">
              <a:extLst>
                <a:ext uri="{FF2B5EF4-FFF2-40B4-BE49-F238E27FC236}">
                  <a16:creationId xmlns:a16="http://schemas.microsoft.com/office/drawing/2014/main" id="{C01688C5-4487-4A2E-892C-5DCF52B82207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" name="Arrow: Circular 58">
              <a:extLst>
                <a:ext uri="{FF2B5EF4-FFF2-40B4-BE49-F238E27FC236}">
                  <a16:creationId xmlns:a16="http://schemas.microsoft.com/office/drawing/2014/main" id="{233B885B-5A7E-4B77-B3EE-C62E8E009593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61" name="Picture 60">
            <a:extLst>
              <a:ext uri="{FF2B5EF4-FFF2-40B4-BE49-F238E27FC236}">
                <a16:creationId xmlns:a16="http://schemas.microsoft.com/office/drawing/2014/main" id="{D059F74D-7D02-4B1F-A2E5-87D89B7325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669" y="3623834"/>
            <a:ext cx="680125" cy="442939"/>
          </a:xfrm>
          <a:prstGeom prst="rect">
            <a:avLst/>
          </a:prstGeom>
        </p:spPr>
      </p:pic>
      <p:grpSp>
        <p:nvGrpSpPr>
          <p:cNvPr id="72" name="Group 71">
            <a:extLst>
              <a:ext uri="{FF2B5EF4-FFF2-40B4-BE49-F238E27FC236}">
                <a16:creationId xmlns:a16="http://schemas.microsoft.com/office/drawing/2014/main" id="{22AFA641-E9EA-4927-8EDE-6DC75653097D}"/>
              </a:ext>
            </a:extLst>
          </p:cNvPr>
          <p:cNvGrpSpPr/>
          <p:nvPr/>
        </p:nvGrpSpPr>
        <p:grpSpPr>
          <a:xfrm>
            <a:off x="7007287" y="3399942"/>
            <a:ext cx="791302" cy="812432"/>
            <a:chOff x="5060484" y="5399799"/>
            <a:chExt cx="771263" cy="791857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6E617D7-AD77-4B42-BA36-B68284302238}"/>
                </a:ext>
              </a:extLst>
            </p:cNvPr>
            <p:cNvSpPr/>
            <p:nvPr/>
          </p:nvSpPr>
          <p:spPr>
            <a:xfrm>
              <a:off x="5216719" y="5399799"/>
              <a:ext cx="489542" cy="504893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E6CD8EF-0851-4119-BFF2-9DAF2EDBCB1F}"/>
                </a:ext>
              </a:extLst>
            </p:cNvPr>
            <p:cNvSpPr/>
            <p:nvPr/>
          </p:nvSpPr>
          <p:spPr>
            <a:xfrm>
              <a:off x="5342205" y="5681047"/>
              <a:ext cx="489542" cy="504893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2A72564-BABD-4F41-89D0-3EF5A9CDBA9F}"/>
                </a:ext>
              </a:extLst>
            </p:cNvPr>
            <p:cNvSpPr/>
            <p:nvPr/>
          </p:nvSpPr>
          <p:spPr>
            <a:xfrm>
              <a:off x="5060484" y="5686763"/>
              <a:ext cx="489542" cy="504893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506B911-3D28-4157-8A58-A67A17F60231}"/>
              </a:ext>
            </a:extLst>
          </p:cNvPr>
          <p:cNvGrpSpPr/>
          <p:nvPr/>
        </p:nvGrpSpPr>
        <p:grpSpPr>
          <a:xfrm>
            <a:off x="7102434" y="3582072"/>
            <a:ext cx="594491" cy="439042"/>
            <a:chOff x="3675013" y="3485779"/>
            <a:chExt cx="1747554" cy="1369774"/>
          </a:xfrm>
        </p:grpSpPr>
        <p:sp>
          <p:nvSpPr>
            <p:cNvPr id="77" name="Arrow: Circular 76">
              <a:extLst>
                <a:ext uri="{FF2B5EF4-FFF2-40B4-BE49-F238E27FC236}">
                  <a16:creationId xmlns:a16="http://schemas.microsoft.com/office/drawing/2014/main" id="{2B106274-F750-44F4-9537-4A8FA6300604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8" name="Arrow: Circular 77">
              <a:extLst>
                <a:ext uri="{FF2B5EF4-FFF2-40B4-BE49-F238E27FC236}">
                  <a16:creationId xmlns:a16="http://schemas.microsoft.com/office/drawing/2014/main" id="{3B7B62E3-7615-4CE0-BAAF-5ADD8D71ECC7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79" name="Picture 78">
            <a:extLst>
              <a:ext uri="{FF2B5EF4-FFF2-40B4-BE49-F238E27FC236}">
                <a16:creationId xmlns:a16="http://schemas.microsoft.com/office/drawing/2014/main" id="{5FA762C2-86A7-4101-B439-AE287ED41B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218" y="3602953"/>
            <a:ext cx="680125" cy="442939"/>
          </a:xfrm>
          <a:prstGeom prst="rect">
            <a:avLst/>
          </a:prstGeom>
          <a:ln>
            <a:noFill/>
            <a:prstDash val="dash"/>
          </a:ln>
        </p:spPr>
      </p:pic>
      <p:sp>
        <p:nvSpPr>
          <p:cNvPr id="93" name="Oval 92">
            <a:extLst>
              <a:ext uri="{FF2B5EF4-FFF2-40B4-BE49-F238E27FC236}">
                <a16:creationId xmlns:a16="http://schemas.microsoft.com/office/drawing/2014/main" id="{2ECD0F0F-1B5E-4127-9C93-DB1191A868C8}"/>
              </a:ext>
            </a:extLst>
          </p:cNvPr>
          <p:cNvSpPr/>
          <p:nvPr/>
        </p:nvSpPr>
        <p:spPr>
          <a:xfrm>
            <a:off x="3924410" y="1664067"/>
            <a:ext cx="1040727" cy="96532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PMO Function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C99FEDD-1FE4-4643-B102-E5A41736C85B}"/>
              </a:ext>
            </a:extLst>
          </p:cNvPr>
          <p:cNvSpPr txBox="1"/>
          <p:nvPr/>
        </p:nvSpPr>
        <p:spPr>
          <a:xfrm>
            <a:off x="691974" y="4272757"/>
            <a:ext cx="2419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783">
              <a:defRPr/>
            </a:pPr>
            <a:r>
              <a:rPr lang="en-US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Workforce Reskilling?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AEBAF67-51AF-44A0-A6C1-06C2503F5D5F}"/>
              </a:ext>
            </a:extLst>
          </p:cNvPr>
          <p:cNvSpPr txBox="1"/>
          <p:nvPr/>
        </p:nvSpPr>
        <p:spPr>
          <a:xfrm>
            <a:off x="3352510" y="4272757"/>
            <a:ext cx="2419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783">
              <a:defRPr/>
            </a:pPr>
            <a:r>
              <a:rPr lang="en-US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Data?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A06245C-EF96-4682-8CC5-16DA055538C9}"/>
              </a:ext>
            </a:extLst>
          </p:cNvPr>
          <p:cNvSpPr txBox="1"/>
          <p:nvPr/>
        </p:nvSpPr>
        <p:spPr>
          <a:xfrm>
            <a:off x="6209062" y="4276807"/>
            <a:ext cx="2419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783"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Other?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5402B11-9467-4866-908C-625C97C9DFBA}"/>
              </a:ext>
            </a:extLst>
          </p:cNvPr>
          <p:cNvCxnSpPr/>
          <p:nvPr/>
        </p:nvCxnSpPr>
        <p:spPr>
          <a:xfrm>
            <a:off x="3123496" y="3656431"/>
            <a:ext cx="0" cy="643233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25A6A0A-DF1D-4646-BEA1-852B2E34D6AC}"/>
              </a:ext>
            </a:extLst>
          </p:cNvPr>
          <p:cNvCxnSpPr/>
          <p:nvPr/>
        </p:nvCxnSpPr>
        <p:spPr>
          <a:xfrm>
            <a:off x="6179175" y="3675623"/>
            <a:ext cx="0" cy="643233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F286D871-D019-48F5-9148-CEABA9767AAA}"/>
              </a:ext>
            </a:extLst>
          </p:cNvPr>
          <p:cNvCxnSpPr/>
          <p:nvPr/>
        </p:nvCxnSpPr>
        <p:spPr>
          <a:xfrm>
            <a:off x="3151205" y="5380749"/>
            <a:ext cx="0" cy="643233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DC290386-1E75-4DAE-8955-5D10E79D6633}"/>
              </a:ext>
            </a:extLst>
          </p:cNvPr>
          <p:cNvCxnSpPr/>
          <p:nvPr/>
        </p:nvCxnSpPr>
        <p:spPr>
          <a:xfrm>
            <a:off x="6200004" y="5334193"/>
            <a:ext cx="0" cy="643233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60E78F8E-D078-4655-8CD0-535DF5BA6379}"/>
              </a:ext>
            </a:extLst>
          </p:cNvPr>
          <p:cNvSpPr txBox="1"/>
          <p:nvPr/>
        </p:nvSpPr>
        <p:spPr>
          <a:xfrm rot="16200000">
            <a:off x="-271085" y="3462568"/>
            <a:ext cx="1600202" cy="50783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OPERATIONAL MODEL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91829" y="5323105"/>
            <a:ext cx="636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??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964FE63-26D8-420B-8F07-A50F77AB2B20}"/>
              </a:ext>
            </a:extLst>
          </p:cNvPr>
          <p:cNvGrpSpPr/>
          <p:nvPr/>
        </p:nvGrpSpPr>
        <p:grpSpPr>
          <a:xfrm>
            <a:off x="4139258" y="3432066"/>
            <a:ext cx="791302" cy="812432"/>
            <a:chOff x="5060484" y="5399799"/>
            <a:chExt cx="771263" cy="791857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0376C53F-2D1F-4C5D-8E13-F7B3B03D8BF2}"/>
                </a:ext>
              </a:extLst>
            </p:cNvPr>
            <p:cNvSpPr/>
            <p:nvPr/>
          </p:nvSpPr>
          <p:spPr>
            <a:xfrm>
              <a:off x="5216719" y="5399799"/>
              <a:ext cx="489542" cy="504893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5942130-0D85-4075-B3E4-E64B404E28F1}"/>
                </a:ext>
              </a:extLst>
            </p:cNvPr>
            <p:cNvSpPr/>
            <p:nvPr/>
          </p:nvSpPr>
          <p:spPr>
            <a:xfrm>
              <a:off x="5342205" y="5681047"/>
              <a:ext cx="489542" cy="504893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D5930D88-EA2F-418B-B580-875DCEF03520}"/>
                </a:ext>
              </a:extLst>
            </p:cNvPr>
            <p:cNvSpPr/>
            <p:nvPr/>
          </p:nvSpPr>
          <p:spPr>
            <a:xfrm>
              <a:off x="5060484" y="5686763"/>
              <a:ext cx="489542" cy="504893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783">
                <a:defRPr/>
              </a:pPr>
              <a:endParaRPr lang="en-US" sz="1050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6512CEB7-C97F-4AC5-B199-CB431FA7D286}"/>
              </a:ext>
            </a:extLst>
          </p:cNvPr>
          <p:cNvGrpSpPr/>
          <p:nvPr/>
        </p:nvGrpSpPr>
        <p:grpSpPr>
          <a:xfrm>
            <a:off x="4254551" y="3614380"/>
            <a:ext cx="594491" cy="439042"/>
            <a:chOff x="3675013" y="3485779"/>
            <a:chExt cx="1747554" cy="1369774"/>
          </a:xfrm>
        </p:grpSpPr>
        <p:sp>
          <p:nvSpPr>
            <p:cNvPr id="87" name="Arrow: Circular 57">
              <a:extLst>
                <a:ext uri="{FF2B5EF4-FFF2-40B4-BE49-F238E27FC236}">
                  <a16:creationId xmlns:a16="http://schemas.microsoft.com/office/drawing/2014/main" id="{C01688C5-4487-4A2E-892C-5DCF52B82207}"/>
                </a:ext>
              </a:extLst>
            </p:cNvPr>
            <p:cNvSpPr/>
            <p:nvPr/>
          </p:nvSpPr>
          <p:spPr>
            <a:xfrm rot="5400000">
              <a:off x="4235405" y="3668392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8" name="Arrow: Circular 58">
              <a:extLst>
                <a:ext uri="{FF2B5EF4-FFF2-40B4-BE49-F238E27FC236}">
                  <a16:creationId xmlns:a16="http://schemas.microsoft.com/office/drawing/2014/main" id="{233B885B-5A7E-4B77-B3EE-C62E8E009593}"/>
                </a:ext>
              </a:extLst>
            </p:cNvPr>
            <p:cNvSpPr/>
            <p:nvPr/>
          </p:nvSpPr>
          <p:spPr>
            <a:xfrm rot="16200000">
              <a:off x="3495769" y="3665023"/>
              <a:ext cx="1366405" cy="1007918"/>
            </a:xfrm>
            <a:prstGeom prst="circular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89" name="Picture 88">
            <a:extLst>
              <a:ext uri="{FF2B5EF4-FFF2-40B4-BE49-F238E27FC236}">
                <a16:creationId xmlns:a16="http://schemas.microsoft.com/office/drawing/2014/main" id="{D059F74D-7D02-4B1F-A2E5-87D89B7325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335" y="3635261"/>
            <a:ext cx="680125" cy="442939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195916" y="6508686"/>
            <a:ext cx="43897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model is for discussion purposes and does not represent any final decisions.</a:t>
            </a:r>
          </a:p>
        </p:txBody>
      </p:sp>
    </p:spTree>
    <p:extLst>
      <p:ext uri="{BB962C8B-B14F-4D97-AF65-F5344CB8AC3E}">
        <p14:creationId xmlns:p14="http://schemas.microsoft.com/office/powerpoint/2010/main" val="85111152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466</TotalTime>
  <Words>921</Words>
  <Application>Microsoft Office PowerPoint</Application>
  <PresentationFormat>On-screen Show (4:3)</PresentationFormat>
  <Paragraphs>186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Rockwell</vt:lpstr>
      <vt:lpstr>Symbol</vt:lpstr>
      <vt:lpstr>2_Office Theme</vt:lpstr>
      <vt:lpstr>Office Theme</vt:lpstr>
      <vt:lpstr>1_Office Theme</vt:lpstr>
      <vt:lpstr>3_Office Theme</vt:lpstr>
      <vt:lpstr>The GEAR Center  Virtual Stakeholder Forum</vt:lpstr>
      <vt:lpstr>PowerPoint Presentation</vt:lpstr>
      <vt:lpstr>PowerPoint Presentation</vt:lpstr>
      <vt:lpstr>PowerPoint Presentation</vt:lpstr>
      <vt:lpstr>The GEAR Center  Virtual Stakeholder Forum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GEAR Center  Virtual Stakeholder Forum</vt:lpstr>
      <vt:lpstr>Thank you for joining!</vt:lpstr>
    </vt:vector>
  </TitlesOfParts>
  <Company>White House Communications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Wiggins, Mary Ellen E. EOP/OMB</dc:creator>
  <cp:lastModifiedBy>Looff, Megan</cp:lastModifiedBy>
  <cp:revision>49</cp:revision>
  <cp:lastPrinted>2018-12-07T18:45:58Z</cp:lastPrinted>
  <dcterms:created xsi:type="dcterms:W3CDTF">2018-12-07T00:50:04Z</dcterms:created>
  <dcterms:modified xsi:type="dcterms:W3CDTF">2019-03-15T13:20:32Z</dcterms:modified>
</cp:coreProperties>
</file>